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0"/>
  </p:notesMasterIdLst>
  <p:sldIdLst>
    <p:sldId id="272" r:id="rId2"/>
    <p:sldId id="398" r:id="rId3"/>
    <p:sldId id="397" r:id="rId4"/>
    <p:sldId id="396" r:id="rId5"/>
    <p:sldId id="400" r:id="rId6"/>
    <p:sldId id="401" r:id="rId7"/>
    <p:sldId id="399" r:id="rId8"/>
    <p:sldId id="355" r:id="rId9"/>
    <p:sldId id="357" r:id="rId10"/>
    <p:sldId id="358" r:id="rId11"/>
    <p:sldId id="359" r:id="rId12"/>
    <p:sldId id="360" r:id="rId13"/>
    <p:sldId id="362" r:id="rId14"/>
    <p:sldId id="365" r:id="rId15"/>
    <p:sldId id="366" r:id="rId16"/>
    <p:sldId id="371" r:id="rId17"/>
    <p:sldId id="373" r:id="rId18"/>
    <p:sldId id="388" r:id="rId19"/>
    <p:sldId id="389" r:id="rId20"/>
    <p:sldId id="390" r:id="rId21"/>
    <p:sldId id="376" r:id="rId22"/>
    <p:sldId id="377" r:id="rId23"/>
    <p:sldId id="381" r:id="rId24"/>
    <p:sldId id="386" r:id="rId25"/>
    <p:sldId id="391" r:id="rId26"/>
    <p:sldId id="394" r:id="rId27"/>
    <p:sldId id="392" r:id="rId28"/>
    <p:sldId id="395" r:id="rId29"/>
  </p:sldIdLst>
  <p:sldSz cx="9144000" cy="6858000" type="screen4x3"/>
  <p:notesSz cx="6858000" cy="9144000"/>
  <p:defaultTextStyle>
    <a:defPPr>
      <a:defRPr lang="zh-CN"/>
    </a:defPPr>
    <a:lvl1pPr algn="l" rtl="0" fontAlgn="base">
      <a:lnSpc>
        <a:spcPct val="90000"/>
      </a:lnSpc>
      <a:spcBef>
        <a:spcPct val="20000"/>
      </a:spcBef>
      <a:spcAft>
        <a:spcPct val="0"/>
      </a:spcAft>
      <a:buClr>
        <a:schemeClr val="hlink"/>
      </a:buClr>
      <a:buSzPct val="120000"/>
      <a:buChar char="•"/>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1pPr>
    <a:lvl2pPr marL="457200" algn="l" rtl="0" fontAlgn="base">
      <a:lnSpc>
        <a:spcPct val="90000"/>
      </a:lnSpc>
      <a:spcBef>
        <a:spcPct val="20000"/>
      </a:spcBef>
      <a:spcAft>
        <a:spcPct val="0"/>
      </a:spcAft>
      <a:buClr>
        <a:schemeClr val="hlink"/>
      </a:buClr>
      <a:buSzPct val="120000"/>
      <a:buChar char="•"/>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2pPr>
    <a:lvl3pPr marL="914400" algn="l" rtl="0" fontAlgn="base">
      <a:lnSpc>
        <a:spcPct val="90000"/>
      </a:lnSpc>
      <a:spcBef>
        <a:spcPct val="20000"/>
      </a:spcBef>
      <a:spcAft>
        <a:spcPct val="0"/>
      </a:spcAft>
      <a:buClr>
        <a:schemeClr val="hlink"/>
      </a:buClr>
      <a:buSzPct val="120000"/>
      <a:buChar char="•"/>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3pPr>
    <a:lvl4pPr marL="1371600" algn="l" rtl="0" fontAlgn="base">
      <a:lnSpc>
        <a:spcPct val="90000"/>
      </a:lnSpc>
      <a:spcBef>
        <a:spcPct val="20000"/>
      </a:spcBef>
      <a:spcAft>
        <a:spcPct val="0"/>
      </a:spcAft>
      <a:buClr>
        <a:schemeClr val="hlink"/>
      </a:buClr>
      <a:buSzPct val="120000"/>
      <a:buChar char="•"/>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4pPr>
    <a:lvl5pPr marL="1828800" algn="l" rtl="0" fontAlgn="base">
      <a:lnSpc>
        <a:spcPct val="90000"/>
      </a:lnSpc>
      <a:spcBef>
        <a:spcPct val="20000"/>
      </a:spcBef>
      <a:spcAft>
        <a:spcPct val="0"/>
      </a:spcAft>
      <a:buClr>
        <a:schemeClr val="hlink"/>
      </a:buClr>
      <a:buSzPct val="120000"/>
      <a:buChar char="•"/>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5pPr>
    <a:lvl6pPr marL="2286000" algn="l" defTabSz="914400" rtl="0" eaLnBrk="1" latinLnBrk="0" hangingPunct="1">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6pPr>
    <a:lvl7pPr marL="2743200" algn="l" defTabSz="914400" rtl="0" eaLnBrk="1" latinLnBrk="0" hangingPunct="1">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7pPr>
    <a:lvl8pPr marL="3200400" algn="l" defTabSz="914400" rtl="0" eaLnBrk="1" latinLnBrk="0" hangingPunct="1">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8pPr>
    <a:lvl9pPr marL="3657600" algn="l" defTabSz="914400" rtl="0" eaLnBrk="1" latinLnBrk="0" hangingPunct="1">
      <a:defRPr sz="3200" kern="1200">
        <a:solidFill>
          <a:schemeClr val="bg1"/>
        </a:solidFill>
        <a:effectLst>
          <a:outerShdw blurRad="38100" dist="38100" dir="2700000" algn="tl">
            <a:srgbClr val="000000">
              <a:alpha val="43137"/>
            </a:srgbClr>
          </a:outerShdw>
        </a:effectLst>
        <a:latin typeface="Tahoma"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EFEFD"/>
    <a:srgbClr val="FFFF00"/>
    <a:srgbClr val="FF33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992" autoAdjust="0"/>
    <p:restoredTop sz="94660"/>
  </p:normalViewPr>
  <p:slideViewPr>
    <p:cSldViewPr>
      <p:cViewPr varScale="1">
        <p:scale>
          <a:sx n="71" d="100"/>
          <a:sy n="71" d="100"/>
        </p:scale>
        <p:origin x="-115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100000"/>
              </a:lnSpc>
              <a:spcBef>
                <a:spcPct val="0"/>
              </a:spcBef>
              <a:buClrTx/>
              <a:buSzTx/>
              <a:buFontTx/>
              <a:buNone/>
              <a:defRPr sz="1200">
                <a:solidFill>
                  <a:schemeClr val="tx1"/>
                </a:solidFill>
                <a:effectLst/>
                <a:latin typeface="Arial" charset="0"/>
              </a:defRPr>
            </a:lvl1pPr>
          </a:lstStyle>
          <a:p>
            <a:endParaRPr lang="en-US" altLang="zh-CN"/>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spcBef>
                <a:spcPct val="0"/>
              </a:spcBef>
              <a:buClrTx/>
              <a:buSzTx/>
              <a:buFontTx/>
              <a:buNone/>
              <a:defRPr sz="1200">
                <a:solidFill>
                  <a:schemeClr val="tx1"/>
                </a:solidFill>
                <a:effectLst/>
                <a:latin typeface="Arial" charset="0"/>
              </a:defRPr>
            </a:lvl1pPr>
          </a:lstStyle>
          <a:p>
            <a:endParaRPr lang="en-US" altLang="zh-CN"/>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nSpc>
                <a:spcPct val="100000"/>
              </a:lnSpc>
              <a:spcBef>
                <a:spcPct val="0"/>
              </a:spcBef>
              <a:buClrTx/>
              <a:buSzTx/>
              <a:buFontTx/>
              <a:buNone/>
              <a:defRPr sz="1200">
                <a:solidFill>
                  <a:schemeClr val="tx1"/>
                </a:solidFill>
                <a:effectLst/>
                <a:latin typeface="Arial" charset="0"/>
              </a:defRPr>
            </a:lvl1pPr>
          </a:lstStyle>
          <a:p>
            <a:endParaRPr lang="en-US" altLang="zh-CN"/>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lnSpc>
                <a:spcPct val="100000"/>
              </a:lnSpc>
              <a:spcBef>
                <a:spcPct val="0"/>
              </a:spcBef>
              <a:buClrTx/>
              <a:buSzTx/>
              <a:buFontTx/>
              <a:buNone/>
              <a:defRPr sz="1200">
                <a:solidFill>
                  <a:schemeClr val="tx1"/>
                </a:solidFill>
                <a:effectLst/>
                <a:latin typeface="Arial" charset="0"/>
              </a:defRPr>
            </a:lvl1pPr>
          </a:lstStyle>
          <a:p>
            <a:fld id="{12BE28BD-63B5-4D8B-BD7D-D001E377BC57}" type="slidenum">
              <a:rPr lang="en-US" altLang="zh-CN"/>
              <a:pPr/>
              <a:t>‹#›</a:t>
            </a:fld>
            <a:endParaRPr lang="en-US" altLang="zh-CN"/>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5122"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zh-CN" altLang="en-US"/>
              <a:t>单击此处编辑母版标题样式</a:t>
            </a:r>
          </a:p>
        </p:txBody>
      </p:sp>
      <p:sp>
        <p:nvSpPr>
          <p:cNvPr id="5123"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zh-CN" altLang="en-US"/>
              <a:t>单击此处编辑母版副标题样式</a:t>
            </a:r>
          </a:p>
        </p:txBody>
      </p:sp>
      <p:sp>
        <p:nvSpPr>
          <p:cNvPr id="512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endParaRPr lang="zh-CN" altLang="en-US"/>
          </a:p>
        </p:txBody>
      </p:sp>
      <p:sp>
        <p:nvSpPr>
          <p:cNvPr id="5125" name="Rectangle 5"/>
          <p:cNvSpPr>
            <a:spLocks noGrp="1" noChangeArrowheads="1"/>
          </p:cNvSpPr>
          <p:nvPr>
            <p:ph type="ftr" sz="quarter" idx="3"/>
          </p:nvPr>
        </p:nvSpPr>
        <p:spPr/>
        <p:txBody>
          <a:bodyPr/>
          <a:lstStyle>
            <a:lvl1pPr>
              <a:defRPr/>
            </a:lvl1pPr>
          </a:lstStyle>
          <a:p>
            <a:endParaRPr lang="en-US" altLang="zh-CN"/>
          </a:p>
        </p:txBody>
      </p:sp>
      <p:sp>
        <p:nvSpPr>
          <p:cNvPr id="5126" name="Rectangle 6"/>
          <p:cNvSpPr>
            <a:spLocks noGrp="1" noChangeArrowheads="1"/>
          </p:cNvSpPr>
          <p:nvPr>
            <p:ph type="sldNum" sz="quarter" idx="4"/>
          </p:nvPr>
        </p:nvSpPr>
        <p:spPr/>
        <p:txBody>
          <a:bodyPr/>
          <a:lstStyle>
            <a:lvl1pPr>
              <a:defRPr/>
            </a:lvl1pPr>
          </a:lstStyle>
          <a:p>
            <a:fld id="{7609BC3A-89EA-4BC8-8B44-64987D69B3CD}" type="slidenum">
              <a:rPr lang="en-US" altLang="zh-CN"/>
              <a:pPr/>
              <a:t>‹#›</a:t>
            </a:fld>
            <a:endParaRPr lang="en-US" altLang="zh-CN"/>
          </a:p>
        </p:txBody>
      </p:sp>
      <p:sp>
        <p:nvSpPr>
          <p:cNvPr id="5127" name="Rectangle 7"/>
          <p:cNvSpPr>
            <a:spLocks noGrp="1" noChangeArrowheads="1"/>
          </p:cNvSpPr>
          <p:nvPr>
            <p:ph type="dt" sz="quarter" idx="2"/>
          </p:nvPr>
        </p:nvSpPr>
        <p:spPr/>
        <p:txBody>
          <a:bodyPr/>
          <a:lstStyle>
            <a:lvl1pPr>
              <a:defRPr/>
            </a:lvl1pPr>
          </a:lstStyle>
          <a:p>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050EB65-BED0-4FF2-AB44-85CFC030417F}" type="slidenum">
              <a:rPr lang="en-US" altLang="zh-CN"/>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022EA4A-33C1-47D2-847C-53BE6E80DE7E}" type="slidenum">
              <a:rPr lang="en-US" altLang="zh-CN"/>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C27EBE31-531C-45E8-B3DF-3F5663514939}" type="slidenum">
              <a:rPr lang="en-US" altLang="zh-CN"/>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0903F939-3406-4A8B-891F-9A15DD81061F}" type="slidenum">
              <a:rPr lang="en-US" altLang="zh-CN"/>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7F06CDF3-BC8A-4826-9AA1-35BE77DD6087}" type="slidenum">
              <a:rPr lang="en-US" altLang="zh-CN"/>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A5A2778F-B17E-4353-A245-0F0B0643E5CA}" type="slidenum">
              <a:rPr lang="en-US" altLang="zh-CN"/>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8FDB671-38E0-44E6-A6D1-8EE2A0257FED}" type="slidenum">
              <a:rPr lang="en-US" altLang="zh-CN"/>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499BF6D6-1F0A-49ED-874F-0C2EE1878C06}" type="slidenum">
              <a:rPr lang="en-US" altLang="zh-CN"/>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642E57E-1523-4E54-B6D4-A9F915F955A2}" type="slidenum">
              <a:rPr lang="en-US" altLang="zh-CN"/>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92100"/>
            <a:ext cx="2057400" cy="57277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92100"/>
            <a:ext cx="6019800" cy="57277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C54A14F-26E6-42B7-B7F0-4169B7325B3E}" type="slidenum">
              <a:rPr lang="en-US" altLang="zh-CN"/>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92100"/>
            <a:ext cx="8229600" cy="13843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905000"/>
            <a:ext cx="8229600" cy="4114800"/>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E8CCBA2A-6397-4A58-AD3C-13FDAD23D8F1}" type="slidenum">
              <a:rPr lang="en-US" altLang="zh-CN"/>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301625" y="228600"/>
            <a:ext cx="854075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301625" y="1600200"/>
            <a:ext cx="4194175" cy="21732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194175" cy="21732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301625" y="3925888"/>
            <a:ext cx="4194175" cy="21732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内容占位符 5"/>
          <p:cNvSpPr>
            <a:spLocks noGrp="1"/>
          </p:cNvSpPr>
          <p:nvPr>
            <p:ph sz="quarter" idx="4"/>
          </p:nvPr>
        </p:nvSpPr>
        <p:spPr>
          <a:xfrm>
            <a:off x="4648200" y="3925888"/>
            <a:ext cx="4194175" cy="21732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301625" y="6245225"/>
            <a:ext cx="2289175" cy="476250"/>
          </a:xfrm>
        </p:spPr>
        <p:txBody>
          <a:bodyPr/>
          <a:lstStyle>
            <a:lvl1pPr>
              <a:defRPr/>
            </a:lvl1pPr>
          </a:lstStyle>
          <a:p>
            <a:endParaRPr lang="en-US" altLang="zh-CN"/>
          </a:p>
        </p:txBody>
      </p:sp>
      <p:sp>
        <p:nvSpPr>
          <p:cNvPr id="8" name="页脚占位符 7"/>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9" name="灯片编号占位符 8"/>
          <p:cNvSpPr>
            <a:spLocks noGrp="1"/>
          </p:cNvSpPr>
          <p:nvPr>
            <p:ph type="sldNum" sz="quarter" idx="12"/>
          </p:nvPr>
        </p:nvSpPr>
        <p:spPr>
          <a:xfrm>
            <a:off x="6553200" y="6245225"/>
            <a:ext cx="2289175" cy="476250"/>
          </a:xfrm>
        </p:spPr>
        <p:txBody>
          <a:bodyPr/>
          <a:lstStyle>
            <a:lvl1pPr>
              <a:defRPr/>
            </a:lvl1pPr>
          </a:lstStyle>
          <a:p>
            <a:fld id="{31A1E256-7284-4FC6-8014-55C76154F484}" type="slidenum">
              <a:rPr lang="en-US" altLang="zh-CN"/>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10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nSpc>
                <a:spcPct val="100000"/>
              </a:lnSpc>
              <a:spcBef>
                <a:spcPct val="0"/>
              </a:spcBef>
              <a:buClrTx/>
              <a:buSzTx/>
              <a:buFontTx/>
              <a:buNone/>
              <a:defRPr sz="1400">
                <a:solidFill>
                  <a:schemeClr val="tx1"/>
                </a:solidFill>
                <a:effectLst>
                  <a:outerShdw blurRad="38100" dist="38100" dir="2700000" algn="tl">
                    <a:srgbClr val="C0C0C0"/>
                  </a:outerShdw>
                </a:effectLst>
                <a:latin typeface="Arial" charset="0"/>
              </a:defRPr>
            </a:lvl1pPr>
          </a:lstStyle>
          <a:p>
            <a:endParaRPr lang="en-US" altLang="zh-CN"/>
          </a:p>
        </p:txBody>
      </p:sp>
      <p:sp>
        <p:nvSpPr>
          <p:cNvPr id="410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lnSpc>
                <a:spcPct val="100000"/>
              </a:lnSpc>
              <a:spcBef>
                <a:spcPct val="0"/>
              </a:spcBef>
              <a:buClrTx/>
              <a:buSzTx/>
              <a:buFontTx/>
              <a:buNone/>
              <a:defRPr sz="1400">
                <a:solidFill>
                  <a:schemeClr val="tx1"/>
                </a:solidFill>
                <a:effectLst>
                  <a:outerShdw blurRad="38100" dist="38100" dir="2700000" algn="tl">
                    <a:srgbClr val="C0C0C0"/>
                  </a:outerShdw>
                </a:effectLst>
                <a:latin typeface="Arial" charset="0"/>
              </a:defRPr>
            </a:lvl1pPr>
          </a:lstStyle>
          <a:p>
            <a:endParaRPr lang="en-US" altLang="zh-CN"/>
          </a:p>
        </p:txBody>
      </p:sp>
      <p:sp>
        <p:nvSpPr>
          <p:cNvPr id="410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lnSpc>
                <a:spcPct val="100000"/>
              </a:lnSpc>
              <a:spcBef>
                <a:spcPct val="0"/>
              </a:spcBef>
              <a:buClrTx/>
              <a:buSzTx/>
              <a:buFontTx/>
              <a:buNone/>
              <a:defRPr sz="1400">
                <a:solidFill>
                  <a:schemeClr val="tx1"/>
                </a:solidFill>
                <a:effectLst>
                  <a:outerShdw blurRad="38100" dist="38100" dir="2700000" algn="tl">
                    <a:srgbClr val="C0C0C0"/>
                  </a:outerShdw>
                </a:effectLst>
                <a:latin typeface="Arial" charset="0"/>
              </a:defRPr>
            </a:lvl1pPr>
          </a:lstStyle>
          <a:p>
            <a:fld id="{3050C4F9-E0C4-4675-ACD4-392CC60D19EB}" type="slidenum">
              <a:rPr lang="en-US" altLang="zh-CN"/>
              <a:pPr/>
              <a:t>‹#›</a:t>
            </a:fld>
            <a:endParaRPr lang="en-US" altLang="zh-CN"/>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txStyles>
    <p:titleStyle>
      <a:lvl1pPr algn="l" rtl="0" fontAlgn="base">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2pPr>
      <a:lvl3pPr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3pPr>
      <a:lvl4pPr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4pPr>
      <a:lvl5pPr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5pPr>
      <a:lvl6pPr marL="457200"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6pPr>
      <a:lvl7pPr marL="914400"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7pPr>
      <a:lvl8pPr marL="1371600"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8pPr>
      <a:lvl9pPr marL="1828800" algn="l" rtl="0" fontAlgn="base">
        <a:spcBef>
          <a:spcPct val="0"/>
        </a:spcBef>
        <a:spcAft>
          <a:spcPct val="0"/>
        </a:spcAft>
        <a:defRPr sz="4400">
          <a:solidFill>
            <a:schemeClr val="tx2"/>
          </a:solidFill>
          <a:effectLst>
            <a:outerShdw blurRad="38100" dist="38100" dir="2700000" algn="tl">
              <a:srgbClr val="C0C0C0"/>
            </a:outerShdw>
          </a:effectLst>
          <a:latin typeface="Tahoma" pitchFamily="34" charset="0"/>
          <a:ea typeface="宋体" pitchFamily="2" charset="-122"/>
        </a:defRPr>
      </a:lvl9pPr>
    </p:titleStyle>
    <p:bodyStyle>
      <a:lvl1pPr marL="342900" indent="-342900" algn="l" rtl="0" fontAlgn="base">
        <a:spcBef>
          <a:spcPct val="20000"/>
        </a:spcBef>
        <a:spcAft>
          <a:spcPct val="0"/>
        </a:spcAft>
        <a:buClr>
          <a:schemeClr val="hlink"/>
        </a:buClr>
        <a:buSzPct val="120000"/>
        <a:buChar char="•"/>
        <a:defRPr sz="3200">
          <a:solidFill>
            <a:schemeClr val="tx1"/>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Font typeface="Tahoma" pitchFamily="34" charset="0"/>
        <a:buChar char="–"/>
        <a:defRPr sz="2800">
          <a:solidFill>
            <a:schemeClr val="tx1"/>
          </a:solidFill>
          <a:effectLst>
            <a:outerShdw blurRad="38100" dist="38100" dir="2700000" algn="tl">
              <a:srgbClr val="C0C0C0"/>
            </a:outerShdw>
          </a:effectLst>
          <a:latin typeface="+mn-lt"/>
          <a:ea typeface="+mn-ea"/>
        </a:defRPr>
      </a:lvl2pPr>
      <a:lvl3pPr marL="1143000" indent="-228600" algn="l" rtl="0" fontAlgn="base">
        <a:spcBef>
          <a:spcPct val="20000"/>
        </a:spcBef>
        <a:spcAft>
          <a:spcPct val="0"/>
        </a:spcAft>
        <a:buClr>
          <a:schemeClr val="hlink"/>
        </a:buClr>
        <a:buSzPct val="120000"/>
        <a:buChar char="•"/>
        <a:defRPr sz="2400">
          <a:solidFill>
            <a:schemeClr val="tx1"/>
          </a:solidFill>
          <a:effectLst>
            <a:outerShdw blurRad="38100" dist="38100" dir="2700000" algn="tl">
              <a:srgbClr val="C0C0C0"/>
            </a:outerShdw>
          </a:effectLst>
          <a:latin typeface="+mn-lt"/>
          <a:ea typeface="+mn-ea"/>
        </a:defRPr>
      </a:lvl3pPr>
      <a:lvl4pPr marL="1600200" indent="-228600" algn="l" rtl="0" fontAlgn="base">
        <a:spcBef>
          <a:spcPct val="20000"/>
        </a:spcBef>
        <a:spcAft>
          <a:spcPct val="0"/>
        </a:spcAft>
        <a:buFont typeface="Tahoma" pitchFamily="34" charset="0"/>
        <a:buChar char="–"/>
        <a:defRPr sz="2000">
          <a:solidFill>
            <a:schemeClr val="tx1"/>
          </a:solidFill>
          <a:effectLst>
            <a:outerShdw blurRad="38100" dist="38100" dir="2700000" algn="tl">
              <a:srgbClr val="C0C0C0"/>
            </a:outerShdw>
          </a:effectLst>
          <a:latin typeface="+mn-lt"/>
          <a:ea typeface="+mn-ea"/>
        </a:defRPr>
      </a:lvl4pPr>
      <a:lvl5pPr marL="20574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C0C0C0"/>
            </a:outerShdw>
          </a:effectLst>
          <a:latin typeface="+mn-lt"/>
          <a:ea typeface="+mn-ea"/>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C0C0C0"/>
            </a:outerShdw>
          </a:effectLst>
          <a:latin typeface="+mn-lt"/>
          <a:ea typeface="+mn-ea"/>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C0C0C0"/>
            </a:outerShdw>
          </a:effectLst>
          <a:latin typeface="+mn-lt"/>
          <a:ea typeface="+mn-ea"/>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C0C0C0"/>
            </a:outerShdw>
          </a:effectLst>
          <a:latin typeface="+mn-lt"/>
          <a:ea typeface="+mn-ea"/>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C0C0C0"/>
            </a:outerShdw>
          </a:effectLst>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13.xml"/><Relationship Id="rId1" Type="http://schemas.openxmlformats.org/officeDocument/2006/relationships/slideLayout" Target="../slideLayouts/slideLayout7.xml"/><Relationship Id="rId4" Type="http://schemas.openxmlformats.org/officeDocument/2006/relationships/slide" Target="slide16.xml"/></Relationships>
</file>

<file path=ppt/slides/_rels/slide12.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13.xml"/><Relationship Id="rId1" Type="http://schemas.openxmlformats.org/officeDocument/2006/relationships/slideLayout" Target="../slideLayouts/slideLayout7.xml"/><Relationship Id="rId4" Type="http://schemas.openxmlformats.org/officeDocument/2006/relationships/slide" Target="slide1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19.wmf"/><Relationship Id="rId7" Type="http://schemas.openxmlformats.org/officeDocument/2006/relationships/image" Target="../media/image23.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2.wmf"/><Relationship Id="rId5" Type="http://schemas.openxmlformats.org/officeDocument/2006/relationships/image" Target="../media/image21.wmf"/><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emf"/><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1.wav"/><Relationship Id="rId1" Type="http://schemas.openxmlformats.org/officeDocument/2006/relationships/slideLayout" Target="../slideLayouts/slideLayout13.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80975" y="1214422"/>
            <a:ext cx="9324975" cy="1384300"/>
          </a:xfrm>
        </p:spPr>
        <p:txBody>
          <a:bodyPr/>
          <a:lstStyle/>
          <a:p>
            <a:pPr algn="ctr"/>
            <a:r>
              <a:rPr lang="en-US" altLang="zh-CN" sz="4000" b="1" dirty="0">
                <a:solidFill>
                  <a:schemeClr val="accent2">
                    <a:lumMod val="75000"/>
                  </a:schemeClr>
                </a:solidFill>
                <a:ea typeface="黑体" pitchFamily="2" charset="-122"/>
              </a:rPr>
              <a:t>  </a:t>
            </a:r>
            <a:r>
              <a:rPr lang="en-US" altLang="zh-CN" sz="4000" b="1" dirty="0" smtClean="0">
                <a:solidFill>
                  <a:schemeClr val="accent2">
                    <a:lumMod val="75000"/>
                  </a:schemeClr>
                </a:solidFill>
                <a:ea typeface="黑体" pitchFamily="2" charset="-122"/>
              </a:rPr>
              <a:t>Non-structural Measures </a:t>
            </a:r>
            <a:br>
              <a:rPr lang="en-US" altLang="zh-CN" sz="4000" b="1" dirty="0" smtClean="0">
                <a:solidFill>
                  <a:schemeClr val="accent2">
                    <a:lumMod val="75000"/>
                  </a:schemeClr>
                </a:solidFill>
                <a:ea typeface="黑体" pitchFamily="2" charset="-122"/>
              </a:rPr>
            </a:br>
            <a:r>
              <a:rPr lang="en-US" altLang="zh-CN" sz="4000" b="1" dirty="0" smtClean="0">
                <a:solidFill>
                  <a:schemeClr val="accent2">
                    <a:lumMod val="75000"/>
                  </a:schemeClr>
                </a:solidFill>
                <a:ea typeface="黑体" pitchFamily="2" charset="-122"/>
              </a:rPr>
              <a:t>for Flash Flood and Debris Flow </a:t>
            </a:r>
            <a:br>
              <a:rPr lang="en-US" altLang="zh-CN" sz="4000" b="1" dirty="0" smtClean="0">
                <a:solidFill>
                  <a:schemeClr val="accent2">
                    <a:lumMod val="75000"/>
                  </a:schemeClr>
                </a:solidFill>
                <a:ea typeface="黑体" pitchFamily="2" charset="-122"/>
              </a:rPr>
            </a:br>
            <a:r>
              <a:rPr lang="en-US" altLang="zh-CN" sz="4000" b="1" dirty="0" smtClean="0">
                <a:solidFill>
                  <a:schemeClr val="accent2">
                    <a:lumMod val="75000"/>
                  </a:schemeClr>
                </a:solidFill>
                <a:ea typeface="黑体" pitchFamily="2" charset="-122"/>
              </a:rPr>
              <a:t>Disaster Prevention</a:t>
            </a:r>
            <a:endParaRPr lang="zh-CN" altLang="en-US" sz="4000" b="1" dirty="0">
              <a:solidFill>
                <a:schemeClr val="accent2">
                  <a:lumMod val="75000"/>
                </a:schemeClr>
              </a:solidFill>
            </a:endParaRPr>
          </a:p>
        </p:txBody>
      </p:sp>
      <p:sp>
        <p:nvSpPr>
          <p:cNvPr id="35844" name="Text Box 4"/>
          <p:cNvSpPr txBox="1">
            <a:spLocks noChangeArrowheads="1"/>
          </p:cNvSpPr>
          <p:nvPr/>
        </p:nvSpPr>
        <p:spPr bwMode="auto">
          <a:xfrm>
            <a:off x="1214414" y="4572008"/>
            <a:ext cx="6697663" cy="2031325"/>
          </a:xfrm>
          <a:prstGeom prst="rect">
            <a:avLst/>
          </a:prstGeom>
          <a:noFill/>
          <a:ln w="9525">
            <a:noFill/>
            <a:miter lim="800000"/>
            <a:headEnd/>
            <a:tailEnd/>
          </a:ln>
          <a:effectLst/>
        </p:spPr>
        <p:txBody>
          <a:bodyPr>
            <a:spAutoFit/>
          </a:bodyPr>
          <a:lstStyle/>
          <a:p>
            <a:pPr algn="ctr">
              <a:lnSpc>
                <a:spcPct val="100000"/>
              </a:lnSpc>
              <a:spcBef>
                <a:spcPct val="50000"/>
              </a:spcBef>
              <a:buClrTx/>
              <a:buSzTx/>
              <a:buFontTx/>
              <a:buNone/>
            </a:pPr>
            <a:r>
              <a:rPr lang="en-US" altLang="zh-CN" sz="2800" b="1" dirty="0" smtClean="0">
                <a:solidFill>
                  <a:srgbClr val="000000"/>
                </a:solidFill>
                <a:effectLst/>
                <a:latin typeface="Times New Roman" pitchFamily="18" charset="0"/>
                <a:cs typeface="Times New Roman" pitchFamily="18" charset="0"/>
              </a:rPr>
              <a:t>Research Center on Flood and Drought Disaster Reduction (RCDR), MWR</a:t>
            </a:r>
          </a:p>
          <a:p>
            <a:pPr algn="ctr">
              <a:lnSpc>
                <a:spcPct val="100000"/>
              </a:lnSpc>
              <a:spcBef>
                <a:spcPct val="50000"/>
              </a:spcBef>
              <a:buClrTx/>
              <a:buSzTx/>
              <a:buFontTx/>
              <a:buNone/>
            </a:pPr>
            <a:r>
              <a:rPr lang="en-US" altLang="zh-CN" sz="2800" b="1" dirty="0" smtClean="0">
                <a:solidFill>
                  <a:srgbClr val="000000"/>
                </a:solidFill>
                <a:effectLst/>
                <a:latin typeface="Times New Roman" pitchFamily="18" charset="0"/>
                <a:cs typeface="Times New Roman" pitchFamily="18" charset="0"/>
              </a:rPr>
              <a:t>China Institute of Water Resources and Hydropower Research (IWHR)</a:t>
            </a:r>
            <a:endParaRPr lang="zh-CN" altLang="en-US" sz="2800" b="1" dirty="0">
              <a:solidFill>
                <a:srgbClr val="000000"/>
              </a:solidFill>
              <a:effectLst/>
              <a:latin typeface="Times New Roman" pitchFamily="18" charset="0"/>
              <a:cs typeface="Times New Roman" pitchFamily="18" charset="0"/>
            </a:endParaRPr>
          </a:p>
        </p:txBody>
      </p:sp>
      <p:sp>
        <p:nvSpPr>
          <p:cNvPr id="4" name="TextBox 3"/>
          <p:cNvSpPr txBox="1"/>
          <p:nvPr/>
        </p:nvSpPr>
        <p:spPr>
          <a:xfrm>
            <a:off x="2214546" y="3714752"/>
            <a:ext cx="4572032" cy="535531"/>
          </a:xfrm>
          <a:prstGeom prst="rect">
            <a:avLst/>
          </a:prstGeom>
          <a:noFill/>
        </p:spPr>
        <p:txBody>
          <a:bodyPr wrap="square" rtlCol="0">
            <a:spAutoFit/>
          </a:bodyPr>
          <a:lstStyle/>
          <a:p>
            <a:pPr algn="ctr">
              <a:buNone/>
            </a:pPr>
            <a:r>
              <a:rPr lang="en-US" altLang="zh-CN" dirty="0" smtClean="0"/>
              <a:t>Sun </a:t>
            </a:r>
            <a:r>
              <a:rPr lang="en-US" altLang="zh-CN" dirty="0" err="1" smtClean="0"/>
              <a:t>Dongya</a:t>
            </a:r>
            <a:endParaRPr lang="zh-CN"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1906" name="Picture 2" descr="http://www.gov.cn/jrzg/images/images/001e3741a4060dccd63d03.jpg"/>
          <p:cNvPicPr>
            <a:picLocks noChangeAspect="1" noChangeArrowheads="1"/>
          </p:cNvPicPr>
          <p:nvPr/>
        </p:nvPicPr>
        <p:blipFill>
          <a:blip r:embed="rId2"/>
          <a:srcRect/>
          <a:stretch>
            <a:fillRect/>
          </a:stretch>
        </p:blipFill>
        <p:spPr bwMode="auto">
          <a:xfrm>
            <a:off x="0" y="0"/>
            <a:ext cx="4581144" cy="6858000"/>
          </a:xfrm>
          <a:prstGeom prst="rect">
            <a:avLst/>
          </a:prstGeom>
          <a:noFill/>
        </p:spPr>
      </p:pic>
      <p:pic>
        <p:nvPicPr>
          <p:cNvPr id="251908" name="Picture 4" descr="http://www.gov.cn/jrzg/images/images/001e3741a4060dccd60902.jpg"/>
          <p:cNvPicPr>
            <a:picLocks noChangeAspect="1" noChangeArrowheads="1"/>
          </p:cNvPicPr>
          <p:nvPr/>
        </p:nvPicPr>
        <p:blipFill>
          <a:blip r:embed="rId3"/>
          <a:srcRect/>
          <a:stretch>
            <a:fillRect/>
          </a:stretch>
        </p:blipFill>
        <p:spPr bwMode="auto">
          <a:xfrm>
            <a:off x="4381500" y="571480"/>
            <a:ext cx="4762500" cy="3086101"/>
          </a:xfrm>
          <a:prstGeom prst="rect">
            <a:avLst/>
          </a:prstGeom>
          <a:noFill/>
        </p:spPr>
      </p:pic>
      <p:sp>
        <p:nvSpPr>
          <p:cNvPr id="4" name="TextBox 3"/>
          <p:cNvSpPr txBox="1"/>
          <p:nvPr/>
        </p:nvSpPr>
        <p:spPr>
          <a:xfrm>
            <a:off x="5072066" y="4500570"/>
            <a:ext cx="4071934" cy="1421928"/>
          </a:xfrm>
          <a:prstGeom prst="rect">
            <a:avLst/>
          </a:prstGeom>
          <a:noFill/>
        </p:spPr>
        <p:txBody>
          <a:bodyPr wrap="square" rtlCol="0">
            <a:spAutoFit/>
          </a:bodyPr>
          <a:lstStyle/>
          <a:p>
            <a:r>
              <a:rPr lang="en-US" altLang="zh-CN" dirty="0" smtClean="0"/>
              <a:t>Debris-flow disaster, </a:t>
            </a:r>
            <a:r>
              <a:rPr lang="en-US" altLang="zh-CN" dirty="0" err="1" smtClean="0"/>
              <a:t>Zhouqu</a:t>
            </a:r>
            <a:r>
              <a:rPr lang="en-US" altLang="zh-CN" dirty="0" smtClean="0"/>
              <a:t> city of </a:t>
            </a:r>
            <a:r>
              <a:rPr lang="en-US" altLang="zh-CN" dirty="0" err="1" smtClean="0"/>
              <a:t>Hansu</a:t>
            </a:r>
            <a:r>
              <a:rPr lang="en-US" altLang="zh-CN" dirty="0" smtClean="0"/>
              <a:t> Province.</a:t>
            </a:r>
            <a:endParaRPr lang="zh-CN"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0882" name="Picture 2" descr="http://www.gov.cn/jrzg/images/images/001e3741a4060dccd73501.jpg"/>
          <p:cNvPicPr>
            <a:picLocks noChangeAspect="1" noChangeArrowheads="1"/>
          </p:cNvPicPr>
          <p:nvPr/>
        </p:nvPicPr>
        <p:blipFill>
          <a:blip r:embed="rId2"/>
          <a:srcRect/>
          <a:stretch>
            <a:fillRect/>
          </a:stretch>
        </p:blipFill>
        <p:spPr bwMode="auto">
          <a:xfrm>
            <a:off x="24295" y="357166"/>
            <a:ext cx="9119705" cy="600076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642" name="Picture 2" descr="http://www.gov.cn/jrzg/images/images/3f0e490a520f0dd8bfd105.jpg"/>
          <p:cNvPicPr>
            <a:picLocks noChangeAspect="1" noChangeArrowheads="1"/>
          </p:cNvPicPr>
          <p:nvPr/>
        </p:nvPicPr>
        <p:blipFill>
          <a:blip r:embed="rId2"/>
          <a:srcRect/>
          <a:stretch>
            <a:fillRect/>
          </a:stretch>
        </p:blipFill>
        <p:spPr bwMode="auto">
          <a:xfrm>
            <a:off x="0" y="428604"/>
            <a:ext cx="9161649" cy="564357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4" name="Picture 2" descr="http://photocdn.sohu.com/20100830/Img274580783.JPG"/>
          <p:cNvPicPr>
            <a:picLocks noChangeAspect="1" noChangeArrowheads="1"/>
          </p:cNvPicPr>
          <p:nvPr/>
        </p:nvPicPr>
        <p:blipFill>
          <a:blip r:embed="rId2"/>
          <a:srcRect/>
          <a:stretch>
            <a:fillRect/>
          </a:stretch>
        </p:blipFill>
        <p:spPr bwMode="auto">
          <a:xfrm>
            <a:off x="0" y="0"/>
            <a:ext cx="4762500" cy="6848476"/>
          </a:xfrm>
          <a:prstGeom prst="rect">
            <a:avLst/>
          </a:prstGeom>
          <a:noFill/>
        </p:spPr>
      </p:pic>
      <p:pic>
        <p:nvPicPr>
          <p:cNvPr id="243716" name="Picture 4" descr="http://photocdn.sohu.com/20100826/Img274485583.jpg"/>
          <p:cNvPicPr>
            <a:picLocks noChangeAspect="1" noChangeArrowheads="1"/>
          </p:cNvPicPr>
          <p:nvPr/>
        </p:nvPicPr>
        <p:blipFill>
          <a:blip r:embed="rId3"/>
          <a:srcRect/>
          <a:stretch>
            <a:fillRect/>
          </a:stretch>
        </p:blipFill>
        <p:spPr bwMode="auto">
          <a:xfrm>
            <a:off x="4857760" y="285728"/>
            <a:ext cx="4286240" cy="3214680"/>
          </a:xfrm>
          <a:prstGeom prst="rect">
            <a:avLst/>
          </a:prstGeom>
          <a:noFill/>
        </p:spPr>
      </p:pic>
      <p:pic>
        <p:nvPicPr>
          <p:cNvPr id="243718" name="Picture 6" descr="http://photocdn.sohu.com/20100826/Img274485587.jpg"/>
          <p:cNvPicPr>
            <a:picLocks noChangeAspect="1" noChangeArrowheads="1"/>
          </p:cNvPicPr>
          <p:nvPr/>
        </p:nvPicPr>
        <p:blipFill>
          <a:blip r:embed="rId4"/>
          <a:srcRect/>
          <a:stretch>
            <a:fillRect/>
          </a:stretch>
        </p:blipFill>
        <p:spPr bwMode="auto">
          <a:xfrm>
            <a:off x="4857752" y="3571876"/>
            <a:ext cx="4286248" cy="3214686"/>
          </a:xfrm>
          <a:prstGeom prst="rect">
            <a:avLst/>
          </a:prstGeom>
          <a:noFill/>
        </p:spPr>
      </p:pic>
      <p:sp>
        <p:nvSpPr>
          <p:cNvPr id="5" name="TextBox 4"/>
          <p:cNvSpPr txBox="1"/>
          <p:nvPr/>
        </p:nvSpPr>
        <p:spPr>
          <a:xfrm>
            <a:off x="142844" y="5572140"/>
            <a:ext cx="4286280" cy="978729"/>
          </a:xfrm>
          <a:prstGeom prst="rect">
            <a:avLst/>
          </a:prstGeom>
          <a:noFill/>
        </p:spPr>
        <p:txBody>
          <a:bodyPr wrap="square" rtlCol="0">
            <a:spAutoFit/>
          </a:bodyPr>
          <a:lstStyle/>
          <a:p>
            <a:r>
              <a:rPr lang="en-US" altLang="zh-CN" dirty="0" smtClean="0"/>
              <a:t>Landslide dam caused water level rise</a:t>
            </a:r>
            <a:endParaRPr lang="zh-CN"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3954" name="Picture 2" descr="http://photocdn.sohu.com/20100814/Img274213817.jpg"/>
          <p:cNvPicPr>
            <a:picLocks noChangeAspect="1" noChangeArrowheads="1"/>
          </p:cNvPicPr>
          <p:nvPr/>
        </p:nvPicPr>
        <p:blipFill>
          <a:blip r:embed="rId2"/>
          <a:srcRect/>
          <a:stretch>
            <a:fillRect/>
          </a:stretch>
        </p:blipFill>
        <p:spPr bwMode="auto">
          <a:xfrm>
            <a:off x="0" y="0"/>
            <a:ext cx="4948980" cy="3286124"/>
          </a:xfrm>
          <a:prstGeom prst="rect">
            <a:avLst/>
          </a:prstGeom>
          <a:noFill/>
        </p:spPr>
      </p:pic>
      <p:pic>
        <p:nvPicPr>
          <p:cNvPr id="253956" name="Picture 4" descr="http://photocdn.sohu.com/20100814/Img274213825.jpg"/>
          <p:cNvPicPr>
            <a:picLocks noChangeAspect="1" noChangeArrowheads="1"/>
          </p:cNvPicPr>
          <p:nvPr/>
        </p:nvPicPr>
        <p:blipFill>
          <a:blip r:embed="rId3"/>
          <a:srcRect/>
          <a:stretch>
            <a:fillRect/>
          </a:stretch>
        </p:blipFill>
        <p:spPr bwMode="auto">
          <a:xfrm>
            <a:off x="0" y="3500438"/>
            <a:ext cx="4929190" cy="3282842"/>
          </a:xfrm>
          <a:prstGeom prst="rect">
            <a:avLst/>
          </a:prstGeom>
          <a:noFill/>
        </p:spPr>
      </p:pic>
      <p:pic>
        <p:nvPicPr>
          <p:cNvPr id="253958" name="Picture 6" descr="http://photocdn.sohu.com/20100812/Img274163873.jpg"/>
          <p:cNvPicPr>
            <a:picLocks noChangeAspect="1" noChangeArrowheads="1"/>
          </p:cNvPicPr>
          <p:nvPr/>
        </p:nvPicPr>
        <p:blipFill>
          <a:blip r:embed="rId4"/>
          <a:srcRect/>
          <a:stretch>
            <a:fillRect/>
          </a:stretch>
        </p:blipFill>
        <p:spPr bwMode="auto">
          <a:xfrm>
            <a:off x="5072066" y="714356"/>
            <a:ext cx="3862571" cy="2481255"/>
          </a:xfrm>
          <a:prstGeom prst="rect">
            <a:avLst/>
          </a:prstGeom>
          <a:noFill/>
        </p:spPr>
      </p:pic>
      <p:pic>
        <p:nvPicPr>
          <p:cNvPr id="253960" name="Picture 8" descr="http://photocdn.sohu.com/20100813/Img274190982.jpg"/>
          <p:cNvPicPr>
            <a:picLocks noChangeAspect="1" noChangeArrowheads="1"/>
          </p:cNvPicPr>
          <p:nvPr/>
        </p:nvPicPr>
        <p:blipFill>
          <a:blip r:embed="rId5"/>
          <a:srcRect/>
          <a:stretch>
            <a:fillRect/>
          </a:stretch>
        </p:blipFill>
        <p:spPr bwMode="auto">
          <a:xfrm>
            <a:off x="5143504" y="3808271"/>
            <a:ext cx="3809990" cy="253537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new50-1"/>
          <p:cNvPicPr>
            <a:picLocks noChangeAspect="1" noChangeArrowheads="1"/>
          </p:cNvPicPr>
          <p:nvPr/>
        </p:nvPicPr>
        <p:blipFill>
          <a:blip r:embed="rId2"/>
          <a:srcRect/>
          <a:stretch>
            <a:fillRect/>
          </a:stretch>
        </p:blipFill>
        <p:spPr bwMode="auto">
          <a:xfrm>
            <a:off x="357157" y="0"/>
            <a:ext cx="4629125" cy="3471844"/>
          </a:xfrm>
          <a:prstGeom prst="rect">
            <a:avLst/>
          </a:prstGeom>
          <a:noFill/>
        </p:spPr>
      </p:pic>
      <p:sp>
        <p:nvSpPr>
          <p:cNvPr id="3" name="Rectangle 9"/>
          <p:cNvSpPr>
            <a:spLocks noRot="1" noChangeArrowheads="1"/>
          </p:cNvSpPr>
          <p:nvPr/>
        </p:nvSpPr>
        <p:spPr bwMode="auto">
          <a:xfrm>
            <a:off x="5143504" y="357166"/>
            <a:ext cx="3714776" cy="1143008"/>
          </a:xfrm>
          <a:prstGeom prst="rect">
            <a:avLst/>
          </a:prstGeom>
          <a:noFill/>
          <a:ln w="9525">
            <a:noFill/>
            <a:miter lim="800000"/>
            <a:headEnd/>
            <a:tailEnd/>
          </a:ln>
          <a:effectLst/>
        </p:spPr>
        <p:txBody>
          <a:bodyPr/>
          <a:lstStyle/>
          <a:p>
            <a:pPr marL="342900" indent="-342900">
              <a:spcBef>
                <a:spcPct val="20000"/>
              </a:spcBef>
              <a:buClr>
                <a:schemeClr val="folHlink"/>
              </a:buClr>
              <a:buSzPct val="90000"/>
              <a:buFont typeface="Wingdings" pitchFamily="2" charset="2"/>
              <a:buChar char="w"/>
            </a:pPr>
            <a:r>
              <a:rPr lang="en-US" altLang="zh-CN" sz="2400" dirty="0" smtClean="0">
                <a:effectLst/>
              </a:rPr>
              <a:t>Slope failure in </a:t>
            </a:r>
            <a:r>
              <a:rPr lang="en-US" altLang="zh-CN" sz="2400" dirty="0" err="1" smtClean="0">
                <a:effectLst/>
              </a:rPr>
              <a:t>Wulong</a:t>
            </a:r>
            <a:r>
              <a:rPr lang="en-US" altLang="zh-CN" sz="2400" dirty="0" smtClean="0">
                <a:effectLst/>
              </a:rPr>
              <a:t> </a:t>
            </a:r>
            <a:r>
              <a:rPr lang="en-US" altLang="zh-CN" sz="2400" dirty="0" err="1" smtClean="0">
                <a:effectLst/>
              </a:rPr>
              <a:t>conty</a:t>
            </a:r>
            <a:r>
              <a:rPr lang="en-US" altLang="zh-CN" sz="2400" dirty="0" smtClean="0">
                <a:effectLst/>
              </a:rPr>
              <a:t> of Chongqing City</a:t>
            </a:r>
            <a:endParaRPr lang="zh-CN" altLang="en-US" sz="2400" dirty="0">
              <a:effectLst/>
            </a:endParaRPr>
          </a:p>
        </p:txBody>
      </p:sp>
      <p:sp>
        <p:nvSpPr>
          <p:cNvPr id="4" name="Rectangle 7"/>
          <p:cNvSpPr>
            <a:spLocks noRot="1" noChangeArrowheads="1"/>
          </p:cNvSpPr>
          <p:nvPr/>
        </p:nvSpPr>
        <p:spPr bwMode="auto">
          <a:xfrm>
            <a:off x="0" y="4929198"/>
            <a:ext cx="3581400" cy="1038228"/>
          </a:xfrm>
          <a:prstGeom prst="rect">
            <a:avLst/>
          </a:prstGeom>
          <a:noFill/>
          <a:ln w="9525">
            <a:noFill/>
            <a:miter lim="800000"/>
            <a:headEnd/>
            <a:tailEnd/>
          </a:ln>
          <a:effectLst/>
        </p:spPr>
        <p:txBody>
          <a:bodyPr/>
          <a:lstStyle/>
          <a:p>
            <a:pPr marL="342900" indent="-342900">
              <a:spcBef>
                <a:spcPct val="20000"/>
              </a:spcBef>
              <a:buClr>
                <a:schemeClr val="folHlink"/>
              </a:buClr>
              <a:buSzPct val="90000"/>
              <a:buFont typeface="Wingdings" pitchFamily="2" charset="2"/>
              <a:buChar char="w"/>
            </a:pPr>
            <a:r>
              <a:rPr lang="en-US" altLang="zh-CN" sz="2400" dirty="0" smtClean="0">
                <a:effectLst/>
              </a:rPr>
              <a:t>Slope failure in </a:t>
            </a:r>
            <a:r>
              <a:rPr lang="en-US" altLang="zh-CN" sz="2400" dirty="0" err="1" smtClean="0">
                <a:effectLst/>
              </a:rPr>
              <a:t>Touzhaigou</a:t>
            </a:r>
            <a:r>
              <a:rPr lang="en-US" altLang="zh-CN" sz="2400" dirty="0" smtClean="0">
                <a:effectLst/>
              </a:rPr>
              <a:t> valley of Yunnan Province</a:t>
            </a:r>
            <a:endParaRPr lang="zh-CN" altLang="en-US" sz="2400" dirty="0">
              <a:effectLst/>
            </a:endParaRPr>
          </a:p>
        </p:txBody>
      </p:sp>
      <p:pic>
        <p:nvPicPr>
          <p:cNvPr id="5" name="Picture 10" descr="100-0027_IMG"/>
          <p:cNvPicPr>
            <a:picLocks noChangeAspect="1" noChangeArrowheads="1"/>
          </p:cNvPicPr>
          <p:nvPr/>
        </p:nvPicPr>
        <p:blipFill>
          <a:blip r:embed="rId3"/>
          <a:srcRect/>
          <a:stretch>
            <a:fillRect/>
          </a:stretch>
        </p:blipFill>
        <p:spPr bwMode="auto">
          <a:xfrm>
            <a:off x="3428992" y="3143248"/>
            <a:ext cx="5728991" cy="350046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158" y="571480"/>
            <a:ext cx="8305800" cy="4832092"/>
          </a:xfrm>
          <a:prstGeom prst="rect">
            <a:avLst/>
          </a:prstGeom>
          <a:noFill/>
          <a:ln w="9525">
            <a:noFill/>
            <a:miter lim="800000"/>
            <a:headEnd/>
            <a:tailEnd/>
          </a:ln>
          <a:effectLst/>
        </p:spPr>
        <p:txBody>
          <a:bodyPr>
            <a:spAutoFit/>
          </a:bodyPr>
          <a:lstStyle/>
          <a:p>
            <a:pPr algn="just">
              <a:lnSpc>
                <a:spcPct val="120000"/>
              </a:lnSpc>
            </a:pPr>
            <a:r>
              <a:rPr lang="en-US" altLang="zh-CN" sz="2800" b="1" dirty="0" smtClean="0">
                <a:solidFill>
                  <a:schemeClr val="bg1">
                    <a:lumMod val="50000"/>
                  </a:schemeClr>
                </a:solidFill>
                <a:effectLst/>
                <a:latin typeface="Times New Roman" pitchFamily="18" charset="0"/>
                <a:cs typeface="Times New Roman" pitchFamily="18" charset="0"/>
              </a:rPr>
              <a:t>In 2002, China initiated nation-wide comprehensive project on flash flood and  debris flow disaster prevention.</a:t>
            </a:r>
          </a:p>
          <a:p>
            <a:pPr algn="just">
              <a:lnSpc>
                <a:spcPct val="120000"/>
              </a:lnSpc>
            </a:pPr>
            <a:r>
              <a:rPr lang="en-US" altLang="zh-CN" sz="2800" b="1" dirty="0" smtClean="0">
                <a:solidFill>
                  <a:schemeClr val="bg1">
                    <a:lumMod val="50000"/>
                  </a:schemeClr>
                </a:solidFill>
                <a:effectLst/>
                <a:latin typeface="Times New Roman" pitchFamily="18" charset="0"/>
                <a:cs typeface="Times New Roman" pitchFamily="18" charset="0"/>
              </a:rPr>
              <a:t>The Ministry of Water Resources, the Ministry of Land Resources, China Meteorological Administration, The Ministry of Construction, the Ministry of Environmental Protection work together to carry out National Planning on Flash Flood and Debris Flow Disaster Prevention</a:t>
            </a:r>
            <a:endParaRPr lang="zh-CN" altLang="en-US" sz="2800" b="1" dirty="0">
              <a:solidFill>
                <a:schemeClr val="bg1">
                  <a:lumMod val="50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ext Box 5"/>
          <p:cNvSpPr txBox="1">
            <a:spLocks noChangeArrowheads="1"/>
          </p:cNvSpPr>
          <p:nvPr/>
        </p:nvSpPr>
        <p:spPr bwMode="auto">
          <a:xfrm>
            <a:off x="714348" y="714356"/>
            <a:ext cx="7848600" cy="3323987"/>
          </a:xfrm>
          <a:prstGeom prst="rect">
            <a:avLst/>
          </a:prstGeom>
          <a:noFill/>
          <a:ln w="9525">
            <a:noFill/>
            <a:miter lim="800000"/>
            <a:headEnd/>
            <a:tailEnd/>
          </a:ln>
        </p:spPr>
        <p:txBody>
          <a:bodyPr wrap="square">
            <a:spAutoFit/>
          </a:bodyPr>
          <a:lstStyle/>
          <a:p>
            <a:pPr>
              <a:lnSpc>
                <a:spcPct val="125000"/>
              </a:lnSpc>
              <a:spcBef>
                <a:spcPct val="0"/>
              </a:spcBef>
              <a:buClrTx/>
              <a:buSzTx/>
            </a:pPr>
            <a:r>
              <a:rPr lang="en-US" altLang="zh-CN" sz="2400" b="1" dirty="0" smtClean="0">
                <a:solidFill>
                  <a:schemeClr val="bg1">
                    <a:lumMod val="50000"/>
                  </a:schemeClr>
                </a:solidFill>
                <a:effectLst/>
                <a:latin typeface="Times New Roman" pitchFamily="18" charset="0"/>
                <a:cs typeface="Times New Roman" pitchFamily="18" charset="0"/>
              </a:rPr>
              <a:t>According to the  planning, 1836 counties in 29 provinces  (cities), has the tasks for flash flood and  debris flow disaster prevention.  </a:t>
            </a:r>
          </a:p>
          <a:p>
            <a:pPr>
              <a:lnSpc>
                <a:spcPct val="125000"/>
              </a:lnSpc>
              <a:spcBef>
                <a:spcPct val="0"/>
              </a:spcBef>
              <a:buClrTx/>
              <a:buSzTx/>
            </a:pPr>
            <a:r>
              <a:rPr lang="en-US" altLang="zh-CN" sz="2400" b="1" dirty="0" smtClean="0">
                <a:solidFill>
                  <a:schemeClr val="bg1">
                    <a:lumMod val="50000"/>
                  </a:schemeClr>
                </a:solidFill>
                <a:effectLst/>
                <a:latin typeface="Times New Roman" pitchFamily="18" charset="0"/>
                <a:cs typeface="Times New Roman" pitchFamily="18" charset="0"/>
              </a:rPr>
              <a:t>The areas of these regions amount to 4.65 million </a:t>
            </a:r>
            <a:r>
              <a:rPr lang="en-US" sz="2400" dirty="0" smtClean="0">
                <a:solidFill>
                  <a:schemeClr val="bg1">
                    <a:lumMod val="50000"/>
                  </a:schemeClr>
                </a:solidFill>
                <a:effectLst/>
              </a:rPr>
              <a:t>km</a:t>
            </a:r>
            <a:r>
              <a:rPr lang="en-US" sz="2400" baseline="30000" dirty="0" smtClean="0">
                <a:solidFill>
                  <a:schemeClr val="bg1">
                    <a:lumMod val="50000"/>
                  </a:schemeClr>
                </a:solidFill>
                <a:effectLst/>
              </a:rPr>
              <a:t>3</a:t>
            </a:r>
            <a:endParaRPr lang="zh-CN" altLang="en-US" sz="2400" dirty="0" smtClean="0">
              <a:solidFill>
                <a:schemeClr val="bg1">
                  <a:lumMod val="50000"/>
                </a:schemeClr>
              </a:solidFill>
              <a:effectLst/>
            </a:endParaRPr>
          </a:p>
          <a:p>
            <a:pPr>
              <a:lnSpc>
                <a:spcPct val="125000"/>
              </a:lnSpc>
              <a:spcBef>
                <a:spcPct val="0"/>
              </a:spcBef>
              <a:buClrTx/>
              <a:buSzTx/>
              <a:buNone/>
            </a:pPr>
            <a:r>
              <a:rPr lang="en-US" altLang="zh-CN" sz="2400" b="1" dirty="0" smtClean="0">
                <a:solidFill>
                  <a:schemeClr val="bg1">
                    <a:lumMod val="50000"/>
                  </a:schemeClr>
                </a:solidFill>
                <a:effectLst/>
                <a:latin typeface="Times New Roman" pitchFamily="18" charset="0"/>
                <a:cs typeface="Times New Roman" pitchFamily="18" charset="0"/>
              </a:rPr>
              <a:t>And there are 0.56 billion residents living in these area. </a:t>
            </a:r>
          </a:p>
          <a:p>
            <a:pPr>
              <a:lnSpc>
                <a:spcPct val="125000"/>
              </a:lnSpc>
              <a:spcBef>
                <a:spcPct val="0"/>
              </a:spcBef>
              <a:buClrTx/>
              <a:buSzTx/>
            </a:pPr>
            <a:r>
              <a:rPr lang="en-US" altLang="zh-CN" sz="2400" b="1" dirty="0" smtClean="0">
                <a:solidFill>
                  <a:schemeClr val="bg1">
                    <a:lumMod val="50000"/>
                  </a:schemeClr>
                </a:solidFill>
                <a:effectLst/>
                <a:latin typeface="Times New Roman" pitchFamily="18" charset="0"/>
                <a:cs typeface="Times New Roman" pitchFamily="18" charset="0"/>
              </a:rPr>
              <a:t>Nation-wide flash flood and debris flow risk map are worked in 2006.</a:t>
            </a:r>
            <a:endParaRPr lang="zh-CN" altLang="en-US" sz="2400" b="1" dirty="0">
              <a:solidFill>
                <a:schemeClr val="bg1">
                  <a:lumMod val="50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图13 全国山洪灾害重点防治区和一般防治区分布图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7459" name="Text Box 3"/>
          <p:cNvSpPr txBox="1">
            <a:spLocks noChangeArrowheads="1"/>
          </p:cNvSpPr>
          <p:nvPr/>
        </p:nvSpPr>
        <p:spPr bwMode="auto">
          <a:xfrm>
            <a:off x="793750" y="325438"/>
            <a:ext cx="609600" cy="366712"/>
          </a:xfrm>
          <a:prstGeom prst="rect">
            <a:avLst/>
          </a:prstGeom>
          <a:solidFill>
            <a:schemeClr val="tx1"/>
          </a:solidFill>
          <a:ln w="9525">
            <a:noFill/>
            <a:miter lim="800000"/>
            <a:headEnd/>
            <a:tailEnd/>
          </a:ln>
        </p:spPr>
        <p:txBody>
          <a:bodyPr>
            <a:spAutoFit/>
          </a:bodyPr>
          <a:lstStyle/>
          <a:p>
            <a:pPr>
              <a:lnSpc>
                <a:spcPct val="100000"/>
              </a:lnSpc>
              <a:spcBef>
                <a:spcPct val="50000"/>
              </a:spcBef>
              <a:buClrTx/>
              <a:buSzTx/>
              <a:buFontTx/>
              <a:buNone/>
            </a:pPr>
            <a:endParaRPr lang="zh-CN" altLang="zh-CN" sz="1800">
              <a:effectLst/>
              <a:latin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ChangeArrowheads="1"/>
          </p:cNvSpPr>
          <p:nvPr/>
        </p:nvSpPr>
        <p:spPr bwMode="auto">
          <a:xfrm>
            <a:off x="685800" y="1357298"/>
            <a:ext cx="685800" cy="4643470"/>
          </a:xfrm>
          <a:prstGeom prst="rect">
            <a:avLst/>
          </a:prstGeom>
          <a:solidFill>
            <a:srgbClr val="CCFF99"/>
          </a:solidFill>
          <a:ln w="38100">
            <a:solidFill>
              <a:schemeClr val="tx1"/>
            </a:solidFill>
            <a:miter lim="800000"/>
            <a:headEnd/>
            <a:tailEnd/>
          </a:ln>
          <a:effectLst>
            <a:outerShdw dist="107763" dir="18900000" algn="ctr" rotWithShape="0">
              <a:srgbClr val="808080"/>
            </a:outerShdw>
          </a:effectLst>
        </p:spPr>
        <p:txBody>
          <a:bodyPr vert="eaVert" anchor="ctr" anchorCtr="1"/>
          <a:lstStyle/>
          <a:p>
            <a:pPr algn="ctr">
              <a:lnSpc>
                <a:spcPct val="100000"/>
              </a:lnSpc>
              <a:spcBef>
                <a:spcPct val="0"/>
              </a:spcBef>
              <a:buClrTx/>
              <a:buSzTx/>
              <a:buFontTx/>
              <a:buNone/>
              <a:defRPr/>
            </a:pPr>
            <a:r>
              <a:rPr kumimoji="1" lang="en-US" altLang="zh-CN" sz="2800" b="1" dirty="0" smtClean="0">
                <a:solidFill>
                  <a:schemeClr val="bg1">
                    <a:lumMod val="75000"/>
                  </a:schemeClr>
                </a:solidFill>
                <a:effectLst/>
                <a:latin typeface="Times New Roman" pitchFamily="18" charset="0"/>
                <a:ea typeface="黑体" pitchFamily="2" charset="-122"/>
              </a:rPr>
              <a:t>Non-structural Measures</a:t>
            </a:r>
            <a:endParaRPr kumimoji="1" lang="zh-CN" altLang="en-US" sz="2800" b="1" dirty="0">
              <a:solidFill>
                <a:schemeClr val="bg1">
                  <a:lumMod val="75000"/>
                </a:schemeClr>
              </a:solidFill>
              <a:effectLst/>
              <a:latin typeface="Times New Roman" pitchFamily="18" charset="0"/>
              <a:ea typeface="黑体" pitchFamily="2" charset="-122"/>
            </a:endParaRPr>
          </a:p>
        </p:txBody>
      </p:sp>
      <p:sp>
        <p:nvSpPr>
          <p:cNvPr id="125955" name="Line 3"/>
          <p:cNvSpPr>
            <a:spLocks noChangeShapeType="1"/>
          </p:cNvSpPr>
          <p:nvPr/>
        </p:nvSpPr>
        <p:spPr bwMode="auto">
          <a:xfrm>
            <a:off x="1466850" y="3665538"/>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5956" name="Line 4"/>
          <p:cNvSpPr>
            <a:spLocks noChangeShapeType="1"/>
          </p:cNvSpPr>
          <p:nvPr/>
        </p:nvSpPr>
        <p:spPr bwMode="auto">
          <a:xfrm>
            <a:off x="2057400" y="1228725"/>
            <a:ext cx="0" cy="4648200"/>
          </a:xfrm>
          <a:prstGeom prst="line">
            <a:avLst/>
          </a:prstGeom>
          <a:noFill/>
          <a:ln w="38100">
            <a:solidFill>
              <a:srgbClr val="00CCFF"/>
            </a:solidFill>
            <a:round/>
            <a:headEnd/>
            <a:tailEnd/>
          </a:ln>
          <a:effectLst/>
        </p:spPr>
        <p:txBody>
          <a:bodyPr wrap="none" anchor="ctr"/>
          <a:lstStyle/>
          <a:p>
            <a:pPr>
              <a:defRPr/>
            </a:pPr>
            <a:endParaRPr lang="zh-CN" altLang="en-US"/>
          </a:p>
        </p:txBody>
      </p:sp>
      <p:sp>
        <p:nvSpPr>
          <p:cNvPr id="125957" name="Line 5"/>
          <p:cNvSpPr>
            <a:spLocks noChangeShapeType="1"/>
          </p:cNvSpPr>
          <p:nvPr/>
        </p:nvSpPr>
        <p:spPr bwMode="auto">
          <a:xfrm>
            <a:off x="2057400" y="1228725"/>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5958" name="Line 6"/>
          <p:cNvSpPr>
            <a:spLocks noChangeShapeType="1"/>
          </p:cNvSpPr>
          <p:nvPr/>
        </p:nvSpPr>
        <p:spPr bwMode="auto">
          <a:xfrm>
            <a:off x="2057400" y="3208338"/>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5959" name="Line 7"/>
          <p:cNvSpPr>
            <a:spLocks noChangeShapeType="1"/>
          </p:cNvSpPr>
          <p:nvPr/>
        </p:nvSpPr>
        <p:spPr bwMode="auto">
          <a:xfrm>
            <a:off x="2057400" y="4122738"/>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5960" name="AutoShape 8">
            <a:hlinkClick r:id="rId2" action="ppaction://hlinksldjump"/>
          </p:cNvPr>
          <p:cNvSpPr>
            <a:spLocks noChangeArrowheads="1"/>
          </p:cNvSpPr>
          <p:nvPr/>
        </p:nvSpPr>
        <p:spPr bwMode="auto">
          <a:xfrm>
            <a:off x="2590800" y="2857496"/>
            <a:ext cx="5410224" cy="785818"/>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Preparatory schemes, methodology for </a:t>
            </a:r>
          </a:p>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disaster prevention and exercises</a:t>
            </a:r>
            <a:endParaRPr lang="zh-CN" altLang="en-US" sz="2400" b="1" dirty="0">
              <a:solidFill>
                <a:srgbClr val="002060"/>
              </a:solidFill>
              <a:effectLst/>
              <a:latin typeface="Times New Roman" pitchFamily="18" charset="0"/>
              <a:cs typeface="Times New Roman" pitchFamily="18" charset="0"/>
            </a:endParaRPr>
          </a:p>
        </p:txBody>
      </p:sp>
      <p:sp>
        <p:nvSpPr>
          <p:cNvPr id="125961" name="AutoShape 9">
            <a:hlinkClick r:id="rId3" action="ppaction://hlinksldjump"/>
          </p:cNvPr>
          <p:cNvSpPr>
            <a:spLocks noChangeArrowheads="1"/>
          </p:cNvSpPr>
          <p:nvPr/>
        </p:nvSpPr>
        <p:spPr bwMode="auto">
          <a:xfrm>
            <a:off x="2571750" y="3894138"/>
            <a:ext cx="5500712" cy="533400"/>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a:solidFill>
                  <a:srgbClr val="002060"/>
                </a:solidFill>
                <a:effectLst/>
                <a:latin typeface="Times New Roman" pitchFamily="18" charset="0"/>
                <a:cs typeface="Times New Roman" pitchFamily="18" charset="0"/>
              </a:rPr>
              <a:t> </a:t>
            </a:r>
            <a:r>
              <a:rPr lang="en-US" altLang="zh-CN" sz="2400" b="1" dirty="0" smtClean="0">
                <a:solidFill>
                  <a:srgbClr val="002060"/>
                </a:solidFill>
                <a:effectLst/>
                <a:latin typeface="Times New Roman" pitchFamily="18" charset="0"/>
                <a:cs typeface="Times New Roman" pitchFamily="18" charset="0"/>
              </a:rPr>
              <a:t>Resettlement</a:t>
            </a:r>
            <a:endParaRPr lang="zh-CN" altLang="en-US" sz="2400" b="1" dirty="0">
              <a:solidFill>
                <a:srgbClr val="002060"/>
              </a:solidFill>
              <a:effectLst/>
              <a:latin typeface="Times New Roman" pitchFamily="18" charset="0"/>
              <a:cs typeface="Times New Roman" pitchFamily="18" charset="0"/>
            </a:endParaRPr>
          </a:p>
        </p:txBody>
      </p:sp>
      <p:sp>
        <p:nvSpPr>
          <p:cNvPr id="125962" name="AutoShape 10">
            <a:hlinkClick r:id="rId4" action="ppaction://hlinksldjump"/>
          </p:cNvPr>
          <p:cNvSpPr>
            <a:spLocks noChangeArrowheads="1"/>
          </p:cNvSpPr>
          <p:nvPr/>
        </p:nvSpPr>
        <p:spPr bwMode="auto">
          <a:xfrm>
            <a:off x="2590800" y="5646738"/>
            <a:ext cx="5481662" cy="533400"/>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Management</a:t>
            </a:r>
            <a:endParaRPr lang="zh-CN" altLang="en-US" sz="2400" b="1" dirty="0">
              <a:solidFill>
                <a:srgbClr val="002060"/>
              </a:solidFill>
              <a:effectLst/>
              <a:latin typeface="Times New Roman" pitchFamily="18" charset="0"/>
              <a:cs typeface="Times New Roman" pitchFamily="18" charset="0"/>
            </a:endParaRPr>
          </a:p>
        </p:txBody>
      </p:sp>
      <p:sp>
        <p:nvSpPr>
          <p:cNvPr id="125963" name="AutoShape 11">
            <a:hlinkClick r:id="" action="ppaction://hlinkshowjump?jump=nextslide"/>
          </p:cNvPr>
          <p:cNvSpPr>
            <a:spLocks noChangeArrowheads="1"/>
          </p:cNvSpPr>
          <p:nvPr/>
        </p:nvSpPr>
        <p:spPr bwMode="auto">
          <a:xfrm>
            <a:off x="2590800" y="1000125"/>
            <a:ext cx="5481662" cy="455613"/>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Knowledge generalization and training</a:t>
            </a:r>
            <a:endParaRPr lang="zh-CN" altLang="en-US" sz="2400" b="1" dirty="0">
              <a:solidFill>
                <a:srgbClr val="002060"/>
              </a:solidFill>
              <a:effectLst/>
              <a:latin typeface="Times New Roman" pitchFamily="18" charset="0"/>
              <a:cs typeface="Times New Roman" pitchFamily="18" charset="0"/>
            </a:endParaRPr>
          </a:p>
        </p:txBody>
      </p:sp>
      <p:sp>
        <p:nvSpPr>
          <p:cNvPr id="125964" name="Line 12"/>
          <p:cNvSpPr>
            <a:spLocks noChangeShapeType="1"/>
          </p:cNvSpPr>
          <p:nvPr/>
        </p:nvSpPr>
        <p:spPr bwMode="auto">
          <a:xfrm>
            <a:off x="2057400" y="5875338"/>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5965" name="Line 13"/>
          <p:cNvSpPr>
            <a:spLocks noChangeShapeType="1"/>
          </p:cNvSpPr>
          <p:nvPr/>
        </p:nvSpPr>
        <p:spPr bwMode="auto">
          <a:xfrm>
            <a:off x="2051050" y="2217738"/>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5966" name="AutoShape 14">
            <a:hlinkClick r:id="rId2" action="ppaction://hlinksldjump"/>
          </p:cNvPr>
          <p:cNvSpPr>
            <a:spLocks noChangeArrowheads="1"/>
          </p:cNvSpPr>
          <p:nvPr/>
        </p:nvSpPr>
        <p:spPr bwMode="auto">
          <a:xfrm>
            <a:off x="2584450" y="1785926"/>
            <a:ext cx="5488012" cy="857256"/>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Monitoring, communication</a:t>
            </a:r>
          </a:p>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and warning system</a:t>
            </a:r>
            <a:endParaRPr lang="zh-CN" altLang="en-US" sz="2400" b="1" dirty="0">
              <a:solidFill>
                <a:srgbClr val="002060"/>
              </a:solidFill>
              <a:effectLst/>
              <a:latin typeface="Times New Roman" pitchFamily="18" charset="0"/>
              <a:cs typeface="Times New Roman" pitchFamily="18" charset="0"/>
            </a:endParaRPr>
          </a:p>
        </p:txBody>
      </p:sp>
      <p:sp>
        <p:nvSpPr>
          <p:cNvPr id="125967" name="AutoShape 15">
            <a:hlinkClick r:id="rId4" action="ppaction://hlinksldjump"/>
          </p:cNvPr>
          <p:cNvSpPr>
            <a:spLocks noChangeArrowheads="1"/>
          </p:cNvSpPr>
          <p:nvPr/>
        </p:nvSpPr>
        <p:spPr bwMode="auto">
          <a:xfrm>
            <a:off x="2590800" y="4808538"/>
            <a:ext cx="5553100" cy="542925"/>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Policies and regulations</a:t>
            </a:r>
            <a:endParaRPr lang="zh-CN" altLang="en-US" sz="2400" b="1" dirty="0">
              <a:solidFill>
                <a:srgbClr val="002060"/>
              </a:solidFill>
              <a:effectLst/>
              <a:latin typeface="Times New Roman" pitchFamily="18" charset="0"/>
              <a:cs typeface="Times New Roman" pitchFamily="18" charset="0"/>
            </a:endParaRPr>
          </a:p>
        </p:txBody>
      </p:sp>
      <p:sp>
        <p:nvSpPr>
          <p:cNvPr id="125968" name="Line 16"/>
          <p:cNvSpPr>
            <a:spLocks noChangeShapeType="1"/>
          </p:cNvSpPr>
          <p:nvPr/>
        </p:nvSpPr>
        <p:spPr bwMode="auto">
          <a:xfrm>
            <a:off x="2057400" y="5113338"/>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685800" y="1738313"/>
            <a:ext cx="685800" cy="3505200"/>
          </a:xfrm>
          <a:prstGeom prst="rect">
            <a:avLst/>
          </a:prstGeom>
          <a:solidFill>
            <a:srgbClr val="CCFF99"/>
          </a:solidFill>
          <a:ln w="38100">
            <a:solidFill>
              <a:schemeClr val="tx1"/>
            </a:solidFill>
            <a:miter lim="800000"/>
            <a:headEnd/>
            <a:tailEnd/>
          </a:ln>
          <a:effectLst>
            <a:outerShdw dist="107763" dir="18900000" algn="ctr" rotWithShape="0">
              <a:srgbClr val="808080"/>
            </a:outerShdw>
          </a:effectLst>
        </p:spPr>
        <p:txBody>
          <a:bodyPr vert="eaVert" anchor="ctr" anchorCtr="1"/>
          <a:lstStyle/>
          <a:p>
            <a:pPr algn="ctr">
              <a:lnSpc>
                <a:spcPct val="100000"/>
              </a:lnSpc>
              <a:spcBef>
                <a:spcPct val="0"/>
              </a:spcBef>
              <a:buClrTx/>
              <a:buSzTx/>
              <a:buFontTx/>
              <a:buNone/>
              <a:defRPr/>
            </a:pPr>
            <a:r>
              <a:rPr kumimoji="1" lang="en-US" altLang="zh-CN" sz="2400" b="1" dirty="0" smtClean="0">
                <a:solidFill>
                  <a:schemeClr val="bg1">
                    <a:lumMod val="75000"/>
                  </a:schemeClr>
                </a:solidFill>
                <a:effectLst/>
                <a:latin typeface="Times New Roman" pitchFamily="18" charset="0"/>
                <a:ea typeface="黑体" pitchFamily="2" charset="-122"/>
                <a:cs typeface="Times New Roman" pitchFamily="18" charset="0"/>
              </a:rPr>
              <a:t>Structural Measures</a:t>
            </a:r>
            <a:endParaRPr kumimoji="1" lang="zh-CN" altLang="en-US" sz="2400" b="1" dirty="0">
              <a:solidFill>
                <a:schemeClr val="bg1">
                  <a:lumMod val="75000"/>
                </a:schemeClr>
              </a:solidFill>
              <a:effectLst/>
              <a:latin typeface="Times New Roman" pitchFamily="18" charset="0"/>
              <a:ea typeface="黑体" pitchFamily="2" charset="-122"/>
              <a:cs typeface="Times New Roman" pitchFamily="18" charset="0"/>
            </a:endParaRPr>
          </a:p>
        </p:txBody>
      </p:sp>
      <p:sp>
        <p:nvSpPr>
          <p:cNvPr id="126979" name="Line 3"/>
          <p:cNvSpPr>
            <a:spLocks noChangeShapeType="1"/>
          </p:cNvSpPr>
          <p:nvPr/>
        </p:nvSpPr>
        <p:spPr bwMode="auto">
          <a:xfrm>
            <a:off x="1466850" y="3567113"/>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6980" name="Line 4"/>
          <p:cNvSpPr>
            <a:spLocks noChangeShapeType="1"/>
          </p:cNvSpPr>
          <p:nvPr/>
        </p:nvSpPr>
        <p:spPr bwMode="auto">
          <a:xfrm>
            <a:off x="2057400" y="1357313"/>
            <a:ext cx="0" cy="4267200"/>
          </a:xfrm>
          <a:prstGeom prst="line">
            <a:avLst/>
          </a:prstGeom>
          <a:noFill/>
          <a:ln w="38100">
            <a:solidFill>
              <a:srgbClr val="00CCFF"/>
            </a:solidFill>
            <a:round/>
            <a:headEnd/>
            <a:tailEnd/>
          </a:ln>
          <a:effectLst/>
        </p:spPr>
        <p:txBody>
          <a:bodyPr wrap="none" anchor="ctr"/>
          <a:lstStyle/>
          <a:p>
            <a:pPr>
              <a:defRPr/>
            </a:pPr>
            <a:endParaRPr lang="zh-CN" altLang="en-US"/>
          </a:p>
        </p:txBody>
      </p:sp>
      <p:sp>
        <p:nvSpPr>
          <p:cNvPr id="126981" name="Line 5"/>
          <p:cNvSpPr>
            <a:spLocks noChangeShapeType="1"/>
          </p:cNvSpPr>
          <p:nvPr/>
        </p:nvSpPr>
        <p:spPr bwMode="auto">
          <a:xfrm>
            <a:off x="2057400" y="1357313"/>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6982" name="Line 6"/>
          <p:cNvSpPr>
            <a:spLocks noChangeShapeType="1"/>
          </p:cNvSpPr>
          <p:nvPr/>
        </p:nvSpPr>
        <p:spPr bwMode="auto">
          <a:xfrm>
            <a:off x="2057400" y="3567113"/>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6983" name="Line 7"/>
          <p:cNvSpPr>
            <a:spLocks noChangeShapeType="1"/>
          </p:cNvSpPr>
          <p:nvPr/>
        </p:nvSpPr>
        <p:spPr bwMode="auto">
          <a:xfrm>
            <a:off x="2057400" y="4557713"/>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6984" name="AutoShape 8">
            <a:hlinkClick r:id="rId2" action="ppaction://hlinksldjump"/>
          </p:cNvPr>
          <p:cNvSpPr>
            <a:spLocks noChangeArrowheads="1"/>
          </p:cNvSpPr>
          <p:nvPr/>
        </p:nvSpPr>
        <p:spPr bwMode="auto">
          <a:xfrm>
            <a:off x="2590800" y="3338513"/>
            <a:ext cx="5221288" cy="457200"/>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Landslide treatment</a:t>
            </a:r>
            <a:endParaRPr lang="zh-CN" altLang="en-US" sz="2400" b="1" dirty="0">
              <a:solidFill>
                <a:srgbClr val="002060"/>
              </a:solidFill>
              <a:effectLst/>
              <a:latin typeface="Times New Roman" pitchFamily="18" charset="0"/>
              <a:cs typeface="Times New Roman" pitchFamily="18" charset="0"/>
            </a:endParaRPr>
          </a:p>
        </p:txBody>
      </p:sp>
      <p:sp>
        <p:nvSpPr>
          <p:cNvPr id="126985" name="AutoShape 9">
            <a:hlinkClick r:id="rId3" action="ppaction://hlinksldjump"/>
          </p:cNvPr>
          <p:cNvSpPr>
            <a:spLocks noChangeArrowheads="1"/>
          </p:cNvSpPr>
          <p:nvPr/>
        </p:nvSpPr>
        <p:spPr bwMode="auto">
          <a:xfrm>
            <a:off x="2571750" y="4214818"/>
            <a:ext cx="5168900" cy="857256"/>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Rehabilitation of dams with </a:t>
            </a:r>
          </a:p>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deficiencies</a:t>
            </a:r>
            <a:endParaRPr lang="zh-CN" altLang="en-US" sz="2400" b="1" dirty="0">
              <a:solidFill>
                <a:srgbClr val="002060"/>
              </a:solidFill>
              <a:effectLst/>
              <a:latin typeface="Times New Roman" pitchFamily="18" charset="0"/>
              <a:cs typeface="Times New Roman" pitchFamily="18" charset="0"/>
            </a:endParaRPr>
          </a:p>
        </p:txBody>
      </p:sp>
      <p:sp>
        <p:nvSpPr>
          <p:cNvPr id="126986" name="AutoShape 10">
            <a:hlinkClick r:id="" action="ppaction://hlinkshowjump?jump=nextslide"/>
          </p:cNvPr>
          <p:cNvSpPr>
            <a:spLocks noChangeArrowheads="1"/>
          </p:cNvSpPr>
          <p:nvPr/>
        </p:nvSpPr>
        <p:spPr bwMode="auto">
          <a:xfrm>
            <a:off x="2555875" y="1101725"/>
            <a:ext cx="5256213" cy="612763"/>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Treatment of flash flood Valley</a:t>
            </a:r>
            <a:endParaRPr lang="zh-CN" altLang="en-US" sz="2400" b="1" dirty="0">
              <a:solidFill>
                <a:srgbClr val="002060"/>
              </a:solidFill>
              <a:effectLst/>
              <a:latin typeface="Times New Roman" pitchFamily="18" charset="0"/>
              <a:cs typeface="Times New Roman" pitchFamily="18" charset="0"/>
            </a:endParaRPr>
          </a:p>
        </p:txBody>
      </p:sp>
      <p:sp>
        <p:nvSpPr>
          <p:cNvPr id="126987" name="Line 11"/>
          <p:cNvSpPr>
            <a:spLocks noChangeShapeType="1"/>
          </p:cNvSpPr>
          <p:nvPr/>
        </p:nvSpPr>
        <p:spPr bwMode="auto">
          <a:xfrm>
            <a:off x="2051050" y="2528888"/>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6988" name="AutoShape 12">
            <a:hlinkClick r:id="rId2" action="ppaction://hlinksldjump"/>
          </p:cNvPr>
          <p:cNvSpPr>
            <a:spLocks noChangeArrowheads="1"/>
          </p:cNvSpPr>
          <p:nvPr/>
        </p:nvSpPr>
        <p:spPr bwMode="auto">
          <a:xfrm>
            <a:off x="2584450" y="2271713"/>
            <a:ext cx="5227638" cy="457200"/>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Treatment of debris flow valley</a:t>
            </a:r>
            <a:endParaRPr lang="zh-CN" altLang="en-US" sz="2400" b="1" dirty="0">
              <a:solidFill>
                <a:srgbClr val="002060"/>
              </a:solidFill>
              <a:effectLst/>
              <a:latin typeface="Times New Roman" pitchFamily="18" charset="0"/>
              <a:cs typeface="Times New Roman" pitchFamily="18" charset="0"/>
            </a:endParaRPr>
          </a:p>
        </p:txBody>
      </p:sp>
      <p:sp>
        <p:nvSpPr>
          <p:cNvPr id="126989" name="AutoShape 13">
            <a:hlinkClick r:id="rId4" action="ppaction://hlinksldjump"/>
          </p:cNvPr>
          <p:cNvSpPr>
            <a:spLocks noChangeArrowheads="1"/>
          </p:cNvSpPr>
          <p:nvPr/>
        </p:nvSpPr>
        <p:spPr bwMode="auto">
          <a:xfrm>
            <a:off x="2590800" y="5386388"/>
            <a:ext cx="5149850" cy="685818"/>
          </a:xfrm>
          <a:prstGeom prst="roundRect">
            <a:avLst>
              <a:gd name="adj" fmla="val 16667"/>
            </a:avLst>
          </a:prstGeom>
          <a:solidFill>
            <a:srgbClr val="CCFF99"/>
          </a:solidFill>
          <a:ln w="9525">
            <a:solidFill>
              <a:schemeClr val="tx1"/>
            </a:solidFill>
            <a:round/>
            <a:headEnd/>
            <a:tailEnd/>
          </a:ln>
          <a:effectLst>
            <a:outerShdw dist="53882" dir="18900000" algn="ctr" rotWithShape="0">
              <a:srgbClr val="CC3300">
                <a:alpha val="50000"/>
              </a:srgbClr>
            </a:outerShdw>
          </a:effectLst>
        </p:spPr>
        <p:txBody>
          <a:bodyPr wrap="none" anchor="ctr"/>
          <a:lstStyle/>
          <a:p>
            <a:pPr algn="ctr" eaLnBrk="0" hangingPunct="0">
              <a:lnSpc>
                <a:spcPct val="100000"/>
              </a:lnSpc>
              <a:spcBef>
                <a:spcPct val="0"/>
              </a:spcBef>
              <a:buClrTx/>
              <a:buSzTx/>
              <a:buFontTx/>
              <a:buNone/>
              <a:defRPr/>
            </a:pPr>
            <a:r>
              <a:rPr lang="en-US" altLang="zh-CN" sz="2400" b="1" dirty="0" smtClean="0">
                <a:solidFill>
                  <a:srgbClr val="002060"/>
                </a:solidFill>
                <a:effectLst/>
                <a:latin typeface="Times New Roman" pitchFamily="18" charset="0"/>
                <a:cs typeface="Times New Roman" pitchFamily="18" charset="0"/>
              </a:rPr>
              <a:t>Soil and water conservation</a:t>
            </a:r>
            <a:r>
              <a:rPr lang="zh-CN" altLang="en-US" sz="2400" b="1" dirty="0" smtClean="0">
                <a:solidFill>
                  <a:srgbClr val="002060"/>
                </a:solidFill>
                <a:effectLst/>
                <a:latin typeface="Times New Roman" pitchFamily="18" charset="0"/>
                <a:cs typeface="Times New Roman" pitchFamily="18" charset="0"/>
              </a:rPr>
              <a:t> </a:t>
            </a:r>
            <a:endParaRPr lang="zh-CN" altLang="en-US" sz="2400" b="1" dirty="0">
              <a:solidFill>
                <a:srgbClr val="002060"/>
              </a:solidFill>
              <a:effectLst/>
              <a:latin typeface="Times New Roman" pitchFamily="18" charset="0"/>
              <a:cs typeface="Times New Roman" pitchFamily="18" charset="0"/>
            </a:endParaRPr>
          </a:p>
        </p:txBody>
      </p:sp>
      <p:sp>
        <p:nvSpPr>
          <p:cNvPr id="126990" name="Line 14"/>
          <p:cNvSpPr>
            <a:spLocks noChangeShapeType="1"/>
          </p:cNvSpPr>
          <p:nvPr/>
        </p:nvSpPr>
        <p:spPr bwMode="auto">
          <a:xfrm>
            <a:off x="2057400" y="5624513"/>
            <a:ext cx="533400" cy="0"/>
          </a:xfrm>
          <a:prstGeom prst="line">
            <a:avLst/>
          </a:prstGeom>
          <a:noFill/>
          <a:ln w="38100">
            <a:solidFill>
              <a:srgbClr val="00CCFF"/>
            </a:solidFill>
            <a:round/>
            <a:headEnd/>
            <a:tailEnd type="stealth" w="med" len="med"/>
          </a:ln>
          <a:effectLst/>
        </p:spPr>
        <p:txBody>
          <a:bodyPr wrap="none" anchor="ctr"/>
          <a:lstStyle/>
          <a:p>
            <a:pPr>
              <a:defRPr/>
            </a:pPr>
            <a:endParaRPr lang="zh-CN" altLang="en-US"/>
          </a:p>
        </p:txBody>
      </p:sp>
      <p:sp>
        <p:nvSpPr>
          <p:cNvPr id="126992" name="Line 16"/>
          <p:cNvSpPr>
            <a:spLocks noChangeShapeType="1"/>
          </p:cNvSpPr>
          <p:nvPr/>
        </p:nvSpPr>
        <p:spPr bwMode="auto">
          <a:xfrm>
            <a:off x="6300788" y="1317625"/>
            <a:ext cx="358775" cy="0"/>
          </a:xfrm>
          <a:prstGeom prst="line">
            <a:avLst/>
          </a:prstGeom>
          <a:noFill/>
          <a:ln w="9525">
            <a:solidFill>
              <a:schemeClr val="tx1"/>
            </a:solidFill>
            <a:round/>
            <a:headEnd/>
            <a:tailEnd type="triangle" w="med" len="med"/>
          </a:ln>
          <a:effectLst/>
        </p:spPr>
        <p:txBody>
          <a:bodyPr/>
          <a:lstStyle/>
          <a:p>
            <a:pPr>
              <a:defRPr/>
            </a:pPr>
            <a:endParaRPr lang="zh-CN" altLang="en-US">
              <a:solidFill>
                <a:srgbClr val="002060"/>
              </a:solidFill>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58" name="Group 38"/>
          <p:cNvGraphicFramePr>
            <a:graphicFrameLocks noGrp="1"/>
          </p:cNvGraphicFramePr>
          <p:nvPr/>
        </p:nvGraphicFramePr>
        <p:xfrm>
          <a:off x="714374" y="2505075"/>
          <a:ext cx="4143378" cy="3917316"/>
        </p:xfrm>
        <a:graphic>
          <a:graphicData uri="http://schemas.openxmlformats.org/drawingml/2006/table">
            <a:tbl>
              <a:tblPr/>
              <a:tblGrid>
                <a:gridCol w="2398235"/>
                <a:gridCol w="1745143"/>
              </a:tblGrid>
              <a:tr h="698500">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Items</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Ration of Costs</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73075">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Monitoring</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17%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Communication</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29%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33388">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Warning</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8%</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520700">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Resettlement</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20%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519113">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Person-person help system</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17%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33388">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Others</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77825">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Total</a:t>
                      </a:r>
                      <a:endParaRPr kumimoji="0" lang="zh-CN" altLang="en-US"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hlink"/>
                        </a:buClr>
                        <a:buSzPct val="120000"/>
                        <a:buFontTx/>
                        <a:buNone/>
                        <a:tabLst/>
                      </a:pPr>
                      <a:r>
                        <a:rPr kumimoji="0" lang="en-US" altLang="zh-CN" sz="18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100%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51583" name="Picture 5"/>
          <p:cNvPicPr>
            <a:picLocks noChangeAspect="1" noChangeArrowheads="1"/>
          </p:cNvPicPr>
          <p:nvPr/>
        </p:nvPicPr>
        <p:blipFill>
          <a:blip r:embed="rId2"/>
          <a:srcRect l="6047" t="3101" r="11140" b="2342"/>
          <a:stretch>
            <a:fillRect/>
          </a:stretch>
        </p:blipFill>
        <p:spPr bwMode="auto">
          <a:xfrm>
            <a:off x="5143500" y="2143116"/>
            <a:ext cx="4000500" cy="4357688"/>
          </a:xfrm>
          <a:prstGeom prst="rect">
            <a:avLst/>
          </a:prstGeom>
          <a:noFill/>
          <a:ln w="9525">
            <a:noFill/>
            <a:miter lim="800000"/>
            <a:headEnd/>
            <a:tailEnd/>
          </a:ln>
        </p:spPr>
      </p:pic>
      <p:sp>
        <p:nvSpPr>
          <p:cNvPr id="151584" name="矩形 8"/>
          <p:cNvSpPr>
            <a:spLocks noChangeArrowheads="1"/>
          </p:cNvSpPr>
          <p:nvPr/>
        </p:nvSpPr>
        <p:spPr bwMode="auto">
          <a:xfrm>
            <a:off x="785786" y="1928802"/>
            <a:ext cx="3357586" cy="400110"/>
          </a:xfrm>
          <a:prstGeom prst="rect">
            <a:avLst/>
          </a:prstGeom>
          <a:noFill/>
          <a:ln w="9525">
            <a:noFill/>
            <a:miter lim="800000"/>
            <a:headEnd/>
            <a:tailEnd/>
          </a:ln>
        </p:spPr>
        <p:txBody>
          <a:bodyPr wrap="square">
            <a:spAutoFit/>
          </a:bodyPr>
          <a:lstStyle/>
          <a:p>
            <a:pPr>
              <a:lnSpc>
                <a:spcPct val="100000"/>
              </a:lnSpc>
              <a:spcBef>
                <a:spcPct val="0"/>
              </a:spcBef>
              <a:buClrTx/>
              <a:buSzTx/>
              <a:buFontTx/>
              <a:buNone/>
            </a:pPr>
            <a:r>
              <a:rPr lang="en-US" altLang="zh-CN" sz="2000" b="1" dirty="0" smtClean="0">
                <a:solidFill>
                  <a:schemeClr val="bg2">
                    <a:lumMod val="60000"/>
                    <a:lumOff val="40000"/>
                  </a:schemeClr>
                </a:solidFill>
                <a:effectLst/>
                <a:latin typeface="Times New Roman" pitchFamily="18" charset="0"/>
                <a:cs typeface="Times New Roman" pitchFamily="18" charset="0"/>
              </a:rPr>
              <a:t>Non-structural Measures</a:t>
            </a:r>
            <a:endParaRPr lang="zh-CN" altLang="en-US" sz="2000" dirty="0">
              <a:solidFill>
                <a:schemeClr val="bg2">
                  <a:lumMod val="60000"/>
                  <a:lumOff val="40000"/>
                </a:schemeClr>
              </a:solidFill>
              <a:effectLst/>
              <a:latin typeface="Times New Roman" pitchFamily="18" charset="0"/>
              <a:cs typeface="Times New Roman" pitchFamily="18" charset="0"/>
            </a:endParaRPr>
          </a:p>
        </p:txBody>
      </p:sp>
      <p:sp>
        <p:nvSpPr>
          <p:cNvPr id="151585" name="Text Box 5"/>
          <p:cNvSpPr txBox="1">
            <a:spLocks noChangeArrowheads="1"/>
          </p:cNvSpPr>
          <p:nvPr/>
        </p:nvSpPr>
        <p:spPr bwMode="auto">
          <a:xfrm>
            <a:off x="827088" y="522288"/>
            <a:ext cx="7416800" cy="1311128"/>
          </a:xfrm>
          <a:prstGeom prst="rect">
            <a:avLst/>
          </a:prstGeom>
          <a:noFill/>
          <a:ln w="9525">
            <a:noFill/>
            <a:miter lim="800000"/>
            <a:headEnd/>
            <a:tailEnd/>
          </a:ln>
        </p:spPr>
        <p:txBody>
          <a:bodyPr>
            <a:spAutoFit/>
          </a:bodyPr>
          <a:lstStyle/>
          <a:p>
            <a:pPr>
              <a:lnSpc>
                <a:spcPct val="140000"/>
              </a:lnSpc>
              <a:spcBef>
                <a:spcPct val="50000"/>
              </a:spcBef>
              <a:buClrTx/>
              <a:buSzPct val="130000"/>
            </a:pPr>
            <a:r>
              <a:rPr lang="en-US" altLang="zh-CN" sz="2400" b="1" dirty="0" smtClean="0">
                <a:solidFill>
                  <a:srgbClr val="002060"/>
                </a:solidFill>
                <a:effectLst/>
                <a:latin typeface="Times New Roman" pitchFamily="18" charset="0"/>
                <a:cs typeface="Times New Roman" pitchFamily="18" charset="0"/>
              </a:rPr>
              <a:t>Total investment: 187 billion Yuan (30 billion US$);</a:t>
            </a:r>
          </a:p>
          <a:p>
            <a:pPr>
              <a:lnSpc>
                <a:spcPct val="140000"/>
              </a:lnSpc>
              <a:spcBef>
                <a:spcPct val="50000"/>
              </a:spcBef>
              <a:buClrTx/>
              <a:buSzPct val="130000"/>
            </a:pPr>
            <a:r>
              <a:rPr lang="en-US" altLang="zh-CN" sz="2400" b="1" dirty="0">
                <a:solidFill>
                  <a:srgbClr val="002060"/>
                </a:solidFill>
                <a:effectLst/>
                <a:latin typeface="Times New Roman" pitchFamily="18" charset="0"/>
                <a:cs typeface="Times New Roman" pitchFamily="18" charset="0"/>
              </a:rPr>
              <a:t>N</a:t>
            </a:r>
            <a:r>
              <a:rPr lang="en-US" altLang="zh-CN" sz="2400" b="1" dirty="0" smtClean="0">
                <a:solidFill>
                  <a:srgbClr val="002060"/>
                </a:solidFill>
                <a:effectLst/>
                <a:latin typeface="Times New Roman" pitchFamily="18" charset="0"/>
                <a:cs typeface="Times New Roman" pitchFamily="18" charset="0"/>
              </a:rPr>
              <a:t>on-structural measures: 53.9 billion Yuan.</a:t>
            </a:r>
            <a:endParaRPr lang="zh-CN" altLang="en-US" sz="2400" b="1" dirty="0">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ChangeArrowheads="1"/>
          </p:cNvSpPr>
          <p:nvPr/>
        </p:nvSpPr>
        <p:spPr bwMode="auto">
          <a:xfrm>
            <a:off x="357158" y="571480"/>
            <a:ext cx="6000792" cy="1000132"/>
          </a:xfrm>
          <a:prstGeom prst="rect">
            <a:avLst/>
          </a:prstGeom>
          <a:noFill/>
          <a:ln w="9525">
            <a:noFill/>
            <a:miter lim="800000"/>
            <a:headEnd/>
            <a:tailEnd/>
          </a:ln>
        </p:spPr>
        <p:txBody>
          <a:bodyPr/>
          <a:lstStyle/>
          <a:p>
            <a:pPr marL="342900" indent="-342900">
              <a:lnSpc>
                <a:spcPct val="150000"/>
              </a:lnSpc>
              <a:buClrTx/>
              <a:buSzTx/>
              <a:buFont typeface="Wingdings" pitchFamily="2" charset="2"/>
              <a:buChar char="Ø"/>
            </a:pPr>
            <a:r>
              <a:rPr lang="en-US" altLang="zh-CN" sz="4000" b="1" dirty="0" smtClean="0">
                <a:solidFill>
                  <a:schemeClr val="accent2">
                    <a:lumMod val="75000"/>
                  </a:schemeClr>
                </a:solidFill>
                <a:effectLst/>
                <a:latin typeface="Times New Roman" pitchFamily="18" charset="0"/>
                <a:cs typeface="Times New Roman" pitchFamily="18" charset="0"/>
              </a:rPr>
              <a:t>Monitoring system</a:t>
            </a:r>
            <a:endParaRPr lang="zh-CN" altLang="en-US" sz="4000" b="1" dirty="0">
              <a:solidFill>
                <a:schemeClr val="accent2">
                  <a:lumMod val="75000"/>
                </a:schemeClr>
              </a:solidFill>
              <a:effectLst/>
              <a:latin typeface="Times New Roman" pitchFamily="18" charset="0"/>
              <a:cs typeface="Times New Roman" pitchFamily="18" charset="0"/>
            </a:endParaRPr>
          </a:p>
        </p:txBody>
      </p:sp>
      <p:sp>
        <p:nvSpPr>
          <p:cNvPr id="154627" name="矩形 3"/>
          <p:cNvSpPr>
            <a:spLocks noChangeArrowheads="1"/>
          </p:cNvSpPr>
          <p:nvPr/>
        </p:nvSpPr>
        <p:spPr bwMode="auto">
          <a:xfrm>
            <a:off x="500034" y="1785926"/>
            <a:ext cx="8215313" cy="3970318"/>
          </a:xfrm>
          <a:prstGeom prst="rect">
            <a:avLst/>
          </a:prstGeom>
          <a:noFill/>
          <a:ln w="9525">
            <a:noFill/>
            <a:miter lim="800000"/>
            <a:headEnd/>
            <a:tailEnd/>
          </a:ln>
        </p:spPr>
        <p:txBody>
          <a:bodyPr>
            <a:spAutoFit/>
          </a:bodyPr>
          <a:lstStyle/>
          <a:p>
            <a:pPr>
              <a:lnSpc>
                <a:spcPct val="150000"/>
              </a:lnSpc>
              <a:spcBef>
                <a:spcPct val="0"/>
              </a:spcBef>
              <a:buClrTx/>
              <a:buSzTx/>
            </a:pPr>
            <a:r>
              <a:rPr lang="en-US" altLang="zh-CN" sz="2400" b="1" dirty="0" smtClean="0">
                <a:solidFill>
                  <a:srgbClr val="002060"/>
                </a:solidFill>
                <a:effectLst/>
                <a:latin typeface="Times New Roman" pitchFamily="18" charset="0"/>
                <a:cs typeface="Times New Roman" pitchFamily="18" charset="0"/>
              </a:rPr>
              <a:t>Automatic rainfall gage</a:t>
            </a:r>
          </a:p>
          <a:p>
            <a:pPr lvl="1">
              <a:lnSpc>
                <a:spcPct val="150000"/>
              </a:lnSpc>
              <a:spcBef>
                <a:spcPct val="0"/>
              </a:spcBef>
              <a:buClrTx/>
              <a:buSzTx/>
            </a:pPr>
            <a:r>
              <a:rPr lang="en-US" altLang="zh-CN" sz="2400" b="1" dirty="0" smtClean="0">
                <a:solidFill>
                  <a:schemeClr val="accent1">
                    <a:lumMod val="75000"/>
                  </a:schemeClr>
                </a:solidFill>
                <a:effectLst/>
                <a:latin typeface="Times New Roman" pitchFamily="18" charset="0"/>
                <a:cs typeface="Times New Roman" pitchFamily="18" charset="0"/>
              </a:rPr>
              <a:t> grid dimension:10-20km; 20-40km</a:t>
            </a:r>
          </a:p>
          <a:p>
            <a:pPr>
              <a:lnSpc>
                <a:spcPct val="150000"/>
              </a:lnSpc>
              <a:spcBef>
                <a:spcPct val="0"/>
              </a:spcBef>
              <a:buClrTx/>
              <a:buSzTx/>
            </a:pPr>
            <a:r>
              <a:rPr lang="en-US" altLang="zh-CN" sz="2400" b="1" dirty="0" smtClean="0">
                <a:solidFill>
                  <a:srgbClr val="002060"/>
                </a:solidFill>
                <a:effectLst/>
                <a:latin typeface="Times New Roman" pitchFamily="18" charset="0"/>
                <a:cs typeface="Times New Roman" pitchFamily="18" charset="0"/>
              </a:rPr>
              <a:t>Simple rainfall gage for home usage</a:t>
            </a:r>
          </a:p>
          <a:p>
            <a:pPr>
              <a:lnSpc>
                <a:spcPct val="150000"/>
              </a:lnSpc>
              <a:spcBef>
                <a:spcPct val="0"/>
              </a:spcBef>
              <a:buClrTx/>
              <a:buSzTx/>
            </a:pPr>
            <a:r>
              <a:rPr lang="en-US" altLang="zh-CN" sz="2400" b="1" dirty="0" smtClean="0">
                <a:solidFill>
                  <a:srgbClr val="002060"/>
                </a:solidFill>
                <a:effectLst/>
                <a:latin typeface="Times New Roman" pitchFamily="18" charset="0"/>
                <a:cs typeface="Times New Roman" pitchFamily="18" charset="0"/>
              </a:rPr>
              <a:t>Water level</a:t>
            </a:r>
          </a:p>
          <a:p>
            <a:pPr>
              <a:lnSpc>
                <a:spcPct val="150000"/>
              </a:lnSpc>
              <a:spcBef>
                <a:spcPct val="0"/>
              </a:spcBef>
              <a:buClrTx/>
              <a:buSzTx/>
            </a:pPr>
            <a:r>
              <a:rPr lang="en-US" altLang="zh-CN" sz="2400" b="1" dirty="0" smtClean="0">
                <a:solidFill>
                  <a:srgbClr val="002060"/>
                </a:solidFill>
                <a:effectLst/>
                <a:latin typeface="Times New Roman" pitchFamily="18" charset="0"/>
                <a:cs typeface="Times New Roman" pitchFamily="18" charset="0"/>
              </a:rPr>
              <a:t>Hydrological stations</a:t>
            </a:r>
          </a:p>
          <a:p>
            <a:pPr>
              <a:lnSpc>
                <a:spcPct val="150000"/>
              </a:lnSpc>
              <a:spcBef>
                <a:spcPct val="0"/>
              </a:spcBef>
              <a:buClrTx/>
              <a:buSzTx/>
            </a:pPr>
            <a:r>
              <a:rPr lang="en-US" altLang="zh-CN" sz="2400" b="1" dirty="0" smtClean="0">
                <a:solidFill>
                  <a:srgbClr val="002060"/>
                </a:solidFill>
                <a:effectLst/>
                <a:latin typeface="Times New Roman" pitchFamily="18" charset="0"/>
                <a:cs typeface="Times New Roman" pitchFamily="18" charset="0"/>
              </a:rPr>
              <a:t>Movable hydrological stations</a:t>
            </a:r>
          </a:p>
          <a:p>
            <a:pPr>
              <a:lnSpc>
                <a:spcPct val="150000"/>
              </a:lnSpc>
              <a:spcBef>
                <a:spcPct val="0"/>
              </a:spcBef>
              <a:buClrTx/>
              <a:buSzTx/>
            </a:pPr>
            <a:endParaRPr lang="zh-CN" altLang="en-US" sz="2400" b="1" dirty="0">
              <a:solidFill>
                <a:srgbClr val="002060"/>
              </a:solidFill>
              <a:effectLst/>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ChangeArrowheads="1"/>
          </p:cNvSpPr>
          <p:nvPr/>
        </p:nvSpPr>
        <p:spPr bwMode="auto">
          <a:xfrm>
            <a:off x="357158" y="428604"/>
            <a:ext cx="6786610" cy="857256"/>
          </a:xfrm>
          <a:prstGeom prst="rect">
            <a:avLst/>
          </a:prstGeom>
          <a:noFill/>
          <a:ln w="9525">
            <a:noFill/>
            <a:miter lim="800000"/>
            <a:headEnd/>
            <a:tailEnd/>
          </a:ln>
        </p:spPr>
        <p:txBody>
          <a:bodyPr/>
          <a:lstStyle/>
          <a:p>
            <a:pPr marL="342900" indent="-342900">
              <a:lnSpc>
                <a:spcPct val="150000"/>
              </a:lnSpc>
              <a:buClrTx/>
              <a:buSzTx/>
              <a:buFont typeface="Wingdings" pitchFamily="2" charset="2"/>
              <a:buChar char="Ø"/>
            </a:pPr>
            <a:r>
              <a:rPr lang="en-US" altLang="zh-CN" sz="3600" b="1" dirty="0" smtClean="0">
                <a:solidFill>
                  <a:schemeClr val="accent2">
                    <a:lumMod val="75000"/>
                  </a:schemeClr>
                </a:solidFill>
                <a:effectLst/>
                <a:latin typeface="Times New Roman" pitchFamily="18" charset="0"/>
                <a:cs typeface="Times New Roman" pitchFamily="18" charset="0"/>
              </a:rPr>
              <a:t>Communication system</a:t>
            </a:r>
            <a:endParaRPr lang="zh-CN" altLang="en-US" sz="3600" b="1" dirty="0">
              <a:solidFill>
                <a:schemeClr val="accent2">
                  <a:lumMod val="75000"/>
                </a:schemeClr>
              </a:solidFill>
              <a:effectLst/>
              <a:latin typeface="Times New Roman" pitchFamily="18" charset="0"/>
              <a:cs typeface="Times New Roman" pitchFamily="18" charset="0"/>
            </a:endParaRPr>
          </a:p>
        </p:txBody>
      </p:sp>
      <p:graphicFrame>
        <p:nvGraphicFramePr>
          <p:cNvPr id="7" name="表格 6"/>
          <p:cNvGraphicFramePr>
            <a:graphicFrameLocks noGrp="1"/>
          </p:cNvGraphicFramePr>
          <p:nvPr/>
        </p:nvGraphicFramePr>
        <p:xfrm>
          <a:off x="357158" y="1571612"/>
          <a:ext cx="8286776" cy="4840288"/>
        </p:xfrm>
        <a:graphic>
          <a:graphicData uri="http://schemas.openxmlformats.org/drawingml/2006/table">
            <a:tbl>
              <a:tblPr/>
              <a:tblGrid>
                <a:gridCol w="758166"/>
                <a:gridCol w="3708684"/>
                <a:gridCol w="3819926"/>
              </a:tblGrid>
              <a:tr h="573088">
                <a:tc>
                  <a:txBody>
                    <a:bodyPr/>
                    <a:lstStyle/>
                    <a:p>
                      <a:pPr marL="0" marR="0" lvl="0" indent="0" algn="ctr"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70C0"/>
                          </a:solidFill>
                          <a:effectLst/>
                          <a:latin typeface="Times New Roman" pitchFamily="18" charset="0"/>
                          <a:ea typeface="宋体" pitchFamily="2" charset="-122"/>
                          <a:cs typeface="Times New Roman" pitchFamily="18" charset="0"/>
                        </a:rPr>
                        <a:t>No.</a:t>
                      </a:r>
                      <a:endParaRPr kumimoji="0" lang="zh-CN" altLang="en-US" sz="2000" b="1" i="0" u="none" strike="noStrike" cap="none" normalizeH="0" baseline="0" dirty="0" smtClean="0">
                        <a:ln>
                          <a:noFill/>
                        </a:ln>
                        <a:solidFill>
                          <a:srgbClr val="0070C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70C0"/>
                          </a:solidFill>
                          <a:effectLst/>
                          <a:latin typeface="Times New Roman" pitchFamily="18" charset="0"/>
                          <a:ea typeface="宋体" pitchFamily="2" charset="-122"/>
                          <a:cs typeface="Times New Roman" pitchFamily="18" charset="0"/>
                        </a:rPr>
                        <a:t>Items</a:t>
                      </a:r>
                      <a:endParaRPr kumimoji="0" lang="zh-CN" altLang="en-US" sz="2000" b="1" i="0" u="none" strike="noStrike" cap="none" normalizeH="0" baseline="0" dirty="0" smtClean="0">
                        <a:ln>
                          <a:noFill/>
                        </a:ln>
                        <a:solidFill>
                          <a:srgbClr val="0070C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70C0"/>
                          </a:solidFill>
                          <a:effectLst/>
                          <a:latin typeface="Times New Roman" pitchFamily="18" charset="0"/>
                          <a:ea typeface="宋体" pitchFamily="2" charset="-122"/>
                          <a:cs typeface="Times New Roman" pitchFamily="18" charset="0"/>
                        </a:rPr>
                        <a:t>Contents</a:t>
                      </a:r>
                      <a:endParaRPr kumimoji="0" lang="zh-CN" altLang="en-US" sz="2000" b="1" i="0" u="none" strike="noStrike" cap="none" normalizeH="0" baseline="0" dirty="0" smtClean="0">
                        <a:ln>
                          <a:noFill/>
                        </a:ln>
                        <a:solidFill>
                          <a:srgbClr val="0070C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55663">
                <a:tc>
                  <a:txBody>
                    <a:bodyPr/>
                    <a:lstStyle/>
                    <a:p>
                      <a:pPr marL="0" marR="0" lvl="0" indent="35560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1</a:t>
                      </a:r>
                      <a:endParaRPr kumimoji="0" lang="zh-CN"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Data transfer system for auto-rainfall gage, water level, hydrological data</a:t>
                      </a:r>
                      <a:endParaRPr kumimoji="0" lang="zh-CN" altLang="en-US"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35560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System for data transfer.</a:t>
                      </a:r>
                    </a:p>
                    <a:p>
                      <a:pPr marL="0" marR="0" lvl="0" indent="35560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Instrument to prevent thunder attack.</a:t>
                      </a:r>
                      <a:endParaRPr kumimoji="0" lang="en-US"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41375">
                <a:tc>
                  <a:txBody>
                    <a:bodyPr/>
                    <a:lstStyle/>
                    <a:p>
                      <a:pPr marL="0" marR="0" lvl="0" indent="35560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2</a:t>
                      </a:r>
                      <a:endParaRPr kumimoji="0" lang="zh-CN"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Main communication line between management units of different level.</a:t>
                      </a:r>
                      <a:endParaRPr kumimoji="0" lang="zh-CN" altLang="en-US"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    Intra-net </a:t>
                      </a:r>
                      <a:endParaRPr kumimoji="0" lang="zh-CN" altLang="en-US"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36675">
                <a:tc>
                  <a:txBody>
                    <a:bodyPr/>
                    <a:lstStyle/>
                    <a:p>
                      <a:pPr marL="0" marR="0" lvl="0" indent="35560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3</a:t>
                      </a:r>
                      <a:endParaRPr kumimoji="0" lang="zh-CN"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Transfer system of warning messages</a:t>
                      </a:r>
                      <a:endParaRPr kumimoji="0" lang="zh-CN" altLang="en-US"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kern="1200" cap="none" normalizeH="0" baseline="0" dirty="0" smtClean="0">
                          <a:ln>
                            <a:noFill/>
                          </a:ln>
                          <a:solidFill>
                            <a:srgbClr val="002060"/>
                          </a:solidFill>
                          <a:effectLst/>
                          <a:latin typeface="Times New Roman" pitchFamily="18" charset="0"/>
                          <a:ea typeface="宋体" pitchFamily="2" charset="-122"/>
                          <a:cs typeface="Times New Roman" pitchFamily="18" charset="0"/>
                        </a:rPr>
                        <a:t>     Telephone system, ultra short wave system, ADSL line, Fax, mobile phone, satellites-based phone, warning instruments, broadcast, and available alarm instruments</a:t>
                      </a:r>
                      <a:endParaRPr kumimoji="0" lang="zh-CN" altLang="en-US" sz="2000" b="1" i="0" u="none" strike="noStrike" kern="1200"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8638">
                <a:tc>
                  <a:txBody>
                    <a:bodyPr/>
                    <a:lstStyle/>
                    <a:p>
                      <a:pPr marL="0" marR="0" lvl="0" indent="35560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4</a:t>
                      </a:r>
                      <a:endParaRPr kumimoji="0" lang="zh-CN"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rPr>
                        <a:t>Data collection and sharing platform</a:t>
                      </a:r>
                      <a:endParaRPr kumimoji="0" lang="zh-CN" altLang="en-US" sz="2000" b="1" i="0" u="none" strike="noStrike"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120000"/>
                        <a:buFontTx/>
                        <a:buNone/>
                        <a:tabLst/>
                      </a:pPr>
                      <a:r>
                        <a:rPr kumimoji="0" lang="en-US" altLang="zh-CN" sz="2000" b="1" i="0" u="none" strike="noStrike" kern="1200" cap="none" normalizeH="0" baseline="0" dirty="0" smtClean="0">
                          <a:ln>
                            <a:noFill/>
                          </a:ln>
                          <a:solidFill>
                            <a:srgbClr val="002060"/>
                          </a:solidFill>
                          <a:effectLst/>
                          <a:latin typeface="Times New Roman" pitchFamily="18" charset="0"/>
                          <a:ea typeface="宋体" pitchFamily="2" charset="-122"/>
                          <a:cs typeface="Times New Roman" pitchFamily="18" charset="0"/>
                        </a:rPr>
                        <a:t>Data receiving instruments, computer system, data base.</a:t>
                      </a:r>
                      <a:endParaRPr kumimoji="0" lang="zh-CN" altLang="en-US" sz="2000" b="1" i="0" u="none" strike="noStrike" kern="1200" cap="none" normalizeH="0" baseline="0" dirty="0" smtClean="0">
                        <a:ln>
                          <a:noFill/>
                        </a:ln>
                        <a:solidFill>
                          <a:srgbClr val="002060"/>
                        </a:solidFill>
                        <a:effectLst/>
                        <a:latin typeface="Times New Roman" pitchFamily="18" charset="0"/>
                        <a:ea typeface="宋体" pitchFamily="2" charset="-122"/>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山洪灾害试点县分布图"/>
          <p:cNvPicPr>
            <a:picLocks noChangeAspect="1" noChangeArrowheads="1"/>
          </p:cNvPicPr>
          <p:nvPr/>
        </p:nvPicPr>
        <p:blipFill>
          <a:blip r:embed="rId2"/>
          <a:srcRect/>
          <a:stretch>
            <a:fillRect/>
          </a:stretch>
        </p:blipFill>
        <p:spPr bwMode="auto">
          <a:xfrm>
            <a:off x="-12700" y="-49213"/>
            <a:ext cx="9156700" cy="6907213"/>
          </a:xfrm>
          <a:prstGeom prst="rect">
            <a:avLst/>
          </a:prstGeom>
          <a:noFill/>
        </p:spPr>
      </p:pic>
      <p:sp>
        <p:nvSpPr>
          <p:cNvPr id="160771" name="Text Box 3"/>
          <p:cNvSpPr txBox="1">
            <a:spLocks noChangeArrowheads="1"/>
          </p:cNvSpPr>
          <p:nvPr/>
        </p:nvSpPr>
        <p:spPr bwMode="auto">
          <a:xfrm>
            <a:off x="2643174" y="214290"/>
            <a:ext cx="5143536" cy="1107996"/>
          </a:xfrm>
          <a:prstGeom prst="rect">
            <a:avLst/>
          </a:prstGeom>
          <a:solidFill>
            <a:schemeClr val="accent1"/>
          </a:solidFill>
          <a:ln w="9525">
            <a:noFill/>
            <a:miter lim="800000"/>
            <a:headEnd/>
            <a:tailEnd/>
          </a:ln>
          <a:effectLst/>
        </p:spPr>
        <p:txBody>
          <a:bodyPr wrap="square">
            <a:spAutoFit/>
          </a:bodyPr>
          <a:lstStyle/>
          <a:p>
            <a:pPr>
              <a:lnSpc>
                <a:spcPct val="110000"/>
              </a:lnSpc>
              <a:spcBef>
                <a:spcPct val="0"/>
              </a:spcBef>
              <a:buClrTx/>
              <a:buSzTx/>
              <a:buFontTx/>
              <a:buNone/>
            </a:pPr>
            <a:r>
              <a:rPr lang="en-US" altLang="zh-CN" sz="2000" b="1" dirty="0" smtClean="0">
                <a:solidFill>
                  <a:schemeClr val="tx1"/>
                </a:solidFill>
                <a:effectLst/>
                <a:latin typeface="Times New Roman" pitchFamily="18" charset="0"/>
                <a:cs typeface="Times New Roman" pitchFamily="18" charset="0"/>
              </a:rPr>
              <a:t>Pilot projects in 103 counties including 1413 towns and villages  have been accomplished and gotten great achievements</a:t>
            </a:r>
            <a:endParaRPr lang="zh-CN" altLang="en-US" sz="2000" b="1" dirty="0">
              <a:solidFill>
                <a:srgbClr val="000000"/>
              </a:solidFill>
              <a:effectLst/>
              <a:latin typeface="Times New Roman" pitchFamily="18" charset="0"/>
              <a:ea typeface="华文细黑" pitchFamily="2" charset="-122"/>
              <a:cs typeface="Times New Roman" pitchFamily="18" charset="0"/>
            </a:endParaRPr>
          </a:p>
        </p:txBody>
      </p:sp>
      <p:sp>
        <p:nvSpPr>
          <p:cNvPr id="160772" name="AutoShape 4"/>
          <p:cNvSpPr>
            <a:spLocks noChangeArrowheads="1"/>
          </p:cNvSpPr>
          <p:nvPr/>
        </p:nvSpPr>
        <p:spPr bwMode="auto">
          <a:xfrm>
            <a:off x="2411413" y="41497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73" name="AutoShape 5"/>
          <p:cNvSpPr>
            <a:spLocks noChangeArrowheads="1"/>
          </p:cNvSpPr>
          <p:nvPr/>
        </p:nvSpPr>
        <p:spPr bwMode="auto">
          <a:xfrm>
            <a:off x="2124075" y="41497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74" name="AutoShape 6"/>
          <p:cNvSpPr>
            <a:spLocks noChangeArrowheads="1"/>
          </p:cNvSpPr>
          <p:nvPr/>
        </p:nvSpPr>
        <p:spPr bwMode="auto">
          <a:xfrm>
            <a:off x="3419475" y="515778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75" name="AutoShape 7"/>
          <p:cNvSpPr>
            <a:spLocks noChangeArrowheads="1"/>
          </p:cNvSpPr>
          <p:nvPr/>
        </p:nvSpPr>
        <p:spPr bwMode="auto">
          <a:xfrm>
            <a:off x="3635375" y="537368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76" name="AutoShape 8"/>
          <p:cNvSpPr>
            <a:spLocks noChangeArrowheads="1"/>
          </p:cNvSpPr>
          <p:nvPr/>
        </p:nvSpPr>
        <p:spPr bwMode="auto">
          <a:xfrm>
            <a:off x="3635375" y="50847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77" name="AutoShape 9"/>
          <p:cNvSpPr>
            <a:spLocks noChangeArrowheads="1"/>
          </p:cNvSpPr>
          <p:nvPr/>
        </p:nvSpPr>
        <p:spPr bwMode="auto">
          <a:xfrm>
            <a:off x="5076825" y="63087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78" name="AutoShape 10"/>
          <p:cNvSpPr>
            <a:spLocks noChangeArrowheads="1"/>
          </p:cNvSpPr>
          <p:nvPr/>
        </p:nvSpPr>
        <p:spPr bwMode="auto">
          <a:xfrm>
            <a:off x="5148263" y="63087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79" name="AutoShape 11"/>
          <p:cNvSpPr>
            <a:spLocks noChangeArrowheads="1"/>
          </p:cNvSpPr>
          <p:nvPr/>
        </p:nvSpPr>
        <p:spPr bwMode="auto">
          <a:xfrm>
            <a:off x="6084888" y="53006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0" name="AutoShape 12"/>
          <p:cNvSpPr>
            <a:spLocks noChangeArrowheads="1"/>
          </p:cNvSpPr>
          <p:nvPr/>
        </p:nvSpPr>
        <p:spPr bwMode="auto">
          <a:xfrm>
            <a:off x="5148263" y="50133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1" name="AutoShape 13"/>
          <p:cNvSpPr>
            <a:spLocks noChangeArrowheads="1"/>
          </p:cNvSpPr>
          <p:nvPr/>
        </p:nvSpPr>
        <p:spPr bwMode="auto">
          <a:xfrm>
            <a:off x="5292725" y="50847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2" name="AutoShape 14"/>
          <p:cNvSpPr>
            <a:spLocks noChangeArrowheads="1"/>
          </p:cNvSpPr>
          <p:nvPr/>
        </p:nvSpPr>
        <p:spPr bwMode="auto">
          <a:xfrm>
            <a:off x="5076825" y="52292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3" name="AutoShape 15"/>
          <p:cNvSpPr>
            <a:spLocks noChangeArrowheads="1"/>
          </p:cNvSpPr>
          <p:nvPr/>
        </p:nvSpPr>
        <p:spPr bwMode="auto">
          <a:xfrm>
            <a:off x="3995738" y="4797425"/>
            <a:ext cx="144462" cy="144463"/>
          </a:xfrm>
          <a:prstGeom prst="star4">
            <a:avLst>
              <a:gd name="adj" fmla="val 21431"/>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4" name="AutoShape 16"/>
          <p:cNvSpPr>
            <a:spLocks noChangeArrowheads="1"/>
          </p:cNvSpPr>
          <p:nvPr/>
        </p:nvSpPr>
        <p:spPr bwMode="auto">
          <a:xfrm>
            <a:off x="4643438" y="47974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5" name="AutoShape 17"/>
          <p:cNvSpPr>
            <a:spLocks noChangeArrowheads="1"/>
          </p:cNvSpPr>
          <p:nvPr/>
        </p:nvSpPr>
        <p:spPr bwMode="auto">
          <a:xfrm>
            <a:off x="4427538" y="50847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6" name="AutoShape 18"/>
          <p:cNvSpPr>
            <a:spLocks noChangeArrowheads="1"/>
          </p:cNvSpPr>
          <p:nvPr/>
        </p:nvSpPr>
        <p:spPr bwMode="auto">
          <a:xfrm>
            <a:off x="4787900" y="50847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7" name="AutoShape 19"/>
          <p:cNvSpPr>
            <a:spLocks noChangeArrowheads="1"/>
          </p:cNvSpPr>
          <p:nvPr/>
        </p:nvSpPr>
        <p:spPr bwMode="auto">
          <a:xfrm>
            <a:off x="5364163" y="537368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8" name="AutoShape 20"/>
          <p:cNvSpPr>
            <a:spLocks noChangeArrowheads="1"/>
          </p:cNvSpPr>
          <p:nvPr/>
        </p:nvSpPr>
        <p:spPr bwMode="auto">
          <a:xfrm>
            <a:off x="5292725" y="56610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89" name="AutoShape 21"/>
          <p:cNvSpPr>
            <a:spLocks noChangeArrowheads="1"/>
          </p:cNvSpPr>
          <p:nvPr/>
        </p:nvSpPr>
        <p:spPr bwMode="auto">
          <a:xfrm>
            <a:off x="5364163" y="56610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0" name="AutoShape 22"/>
          <p:cNvSpPr>
            <a:spLocks noChangeArrowheads="1"/>
          </p:cNvSpPr>
          <p:nvPr/>
        </p:nvSpPr>
        <p:spPr bwMode="auto">
          <a:xfrm>
            <a:off x="5508625" y="573405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1" name="AutoShape 23"/>
          <p:cNvSpPr>
            <a:spLocks noChangeArrowheads="1"/>
          </p:cNvSpPr>
          <p:nvPr/>
        </p:nvSpPr>
        <p:spPr bwMode="auto">
          <a:xfrm>
            <a:off x="6443663" y="52292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2" name="AutoShape 24"/>
          <p:cNvSpPr>
            <a:spLocks noChangeArrowheads="1"/>
          </p:cNvSpPr>
          <p:nvPr/>
        </p:nvSpPr>
        <p:spPr bwMode="auto">
          <a:xfrm>
            <a:off x="6227763" y="53006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3" name="AutoShape 25"/>
          <p:cNvSpPr>
            <a:spLocks noChangeArrowheads="1"/>
          </p:cNvSpPr>
          <p:nvPr/>
        </p:nvSpPr>
        <p:spPr bwMode="auto">
          <a:xfrm>
            <a:off x="3851275" y="558958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4" name="AutoShape 26"/>
          <p:cNvSpPr>
            <a:spLocks noChangeArrowheads="1"/>
          </p:cNvSpPr>
          <p:nvPr/>
        </p:nvSpPr>
        <p:spPr bwMode="auto">
          <a:xfrm>
            <a:off x="5003800" y="46529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5" name="AutoShape 27"/>
          <p:cNvSpPr>
            <a:spLocks noChangeArrowheads="1"/>
          </p:cNvSpPr>
          <p:nvPr/>
        </p:nvSpPr>
        <p:spPr bwMode="auto">
          <a:xfrm>
            <a:off x="5724525" y="50847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6" name="AutoShape 28"/>
          <p:cNvSpPr>
            <a:spLocks noChangeArrowheads="1"/>
          </p:cNvSpPr>
          <p:nvPr/>
        </p:nvSpPr>
        <p:spPr bwMode="auto">
          <a:xfrm>
            <a:off x="5795963" y="50847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7" name="AutoShape 29"/>
          <p:cNvSpPr>
            <a:spLocks noChangeArrowheads="1"/>
          </p:cNvSpPr>
          <p:nvPr/>
        </p:nvSpPr>
        <p:spPr bwMode="auto">
          <a:xfrm>
            <a:off x="4356100" y="47244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8" name="AutoShape 30"/>
          <p:cNvSpPr>
            <a:spLocks noChangeArrowheads="1"/>
          </p:cNvSpPr>
          <p:nvPr/>
        </p:nvSpPr>
        <p:spPr bwMode="auto">
          <a:xfrm>
            <a:off x="6443663" y="48688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799" name="AutoShape 31"/>
          <p:cNvSpPr>
            <a:spLocks noChangeArrowheads="1"/>
          </p:cNvSpPr>
          <p:nvPr/>
        </p:nvSpPr>
        <p:spPr bwMode="auto">
          <a:xfrm>
            <a:off x="6227763" y="47974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0" name="AutoShape 32"/>
          <p:cNvSpPr>
            <a:spLocks noChangeArrowheads="1"/>
          </p:cNvSpPr>
          <p:nvPr/>
        </p:nvSpPr>
        <p:spPr bwMode="auto">
          <a:xfrm>
            <a:off x="6156325" y="48688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1" name="AutoShape 33"/>
          <p:cNvSpPr>
            <a:spLocks noChangeArrowheads="1"/>
          </p:cNvSpPr>
          <p:nvPr/>
        </p:nvSpPr>
        <p:spPr bwMode="auto">
          <a:xfrm>
            <a:off x="6227763" y="494188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2" name="AutoShape 34"/>
          <p:cNvSpPr>
            <a:spLocks noChangeArrowheads="1"/>
          </p:cNvSpPr>
          <p:nvPr/>
        </p:nvSpPr>
        <p:spPr bwMode="auto">
          <a:xfrm>
            <a:off x="4932363" y="43656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3" name="AutoShape 35"/>
          <p:cNvSpPr>
            <a:spLocks noChangeArrowheads="1"/>
          </p:cNvSpPr>
          <p:nvPr/>
        </p:nvSpPr>
        <p:spPr bwMode="auto">
          <a:xfrm>
            <a:off x="5076825" y="44370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4" name="AutoShape 36"/>
          <p:cNvSpPr>
            <a:spLocks noChangeArrowheads="1"/>
          </p:cNvSpPr>
          <p:nvPr/>
        </p:nvSpPr>
        <p:spPr bwMode="auto">
          <a:xfrm>
            <a:off x="5364163" y="46529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5" name="AutoShape 37"/>
          <p:cNvSpPr>
            <a:spLocks noChangeArrowheads="1"/>
          </p:cNvSpPr>
          <p:nvPr/>
        </p:nvSpPr>
        <p:spPr bwMode="auto">
          <a:xfrm>
            <a:off x="5364163" y="47974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6" name="AutoShape 38"/>
          <p:cNvSpPr>
            <a:spLocks noChangeArrowheads="1"/>
          </p:cNvSpPr>
          <p:nvPr/>
        </p:nvSpPr>
        <p:spPr bwMode="auto">
          <a:xfrm>
            <a:off x="6011863" y="48688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7" name="AutoShape 39"/>
          <p:cNvSpPr>
            <a:spLocks noChangeArrowheads="1"/>
          </p:cNvSpPr>
          <p:nvPr/>
        </p:nvSpPr>
        <p:spPr bwMode="auto">
          <a:xfrm>
            <a:off x="4859338" y="41497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8" name="AutoShape 40"/>
          <p:cNvSpPr>
            <a:spLocks noChangeArrowheads="1"/>
          </p:cNvSpPr>
          <p:nvPr/>
        </p:nvSpPr>
        <p:spPr bwMode="auto">
          <a:xfrm>
            <a:off x="4500563" y="43656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09" name="AutoShape 41"/>
          <p:cNvSpPr>
            <a:spLocks noChangeArrowheads="1"/>
          </p:cNvSpPr>
          <p:nvPr/>
        </p:nvSpPr>
        <p:spPr bwMode="auto">
          <a:xfrm>
            <a:off x="4572000" y="43656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0" name="AutoShape 42"/>
          <p:cNvSpPr>
            <a:spLocks noChangeArrowheads="1"/>
          </p:cNvSpPr>
          <p:nvPr/>
        </p:nvSpPr>
        <p:spPr bwMode="auto">
          <a:xfrm>
            <a:off x="4643438" y="44370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1" name="AutoShape 43"/>
          <p:cNvSpPr>
            <a:spLocks noChangeArrowheads="1"/>
          </p:cNvSpPr>
          <p:nvPr/>
        </p:nvSpPr>
        <p:spPr bwMode="auto">
          <a:xfrm>
            <a:off x="5940425" y="45815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2" name="AutoShape 44"/>
          <p:cNvSpPr>
            <a:spLocks noChangeArrowheads="1"/>
          </p:cNvSpPr>
          <p:nvPr/>
        </p:nvSpPr>
        <p:spPr bwMode="auto">
          <a:xfrm>
            <a:off x="5867400" y="45815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3" name="AutoShape 45"/>
          <p:cNvSpPr>
            <a:spLocks noChangeArrowheads="1"/>
          </p:cNvSpPr>
          <p:nvPr/>
        </p:nvSpPr>
        <p:spPr bwMode="auto">
          <a:xfrm>
            <a:off x="5724525" y="47244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4" name="AutoShape 46"/>
          <p:cNvSpPr>
            <a:spLocks noChangeArrowheads="1"/>
          </p:cNvSpPr>
          <p:nvPr/>
        </p:nvSpPr>
        <p:spPr bwMode="auto">
          <a:xfrm>
            <a:off x="5364163" y="42926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5" name="AutoShape 47"/>
          <p:cNvSpPr>
            <a:spLocks noChangeArrowheads="1"/>
          </p:cNvSpPr>
          <p:nvPr/>
        </p:nvSpPr>
        <p:spPr bwMode="auto">
          <a:xfrm>
            <a:off x="6732588" y="44370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6" name="AutoShape 48"/>
          <p:cNvSpPr>
            <a:spLocks noChangeArrowheads="1"/>
          </p:cNvSpPr>
          <p:nvPr/>
        </p:nvSpPr>
        <p:spPr bwMode="auto">
          <a:xfrm>
            <a:off x="6877050" y="45085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7" name="AutoShape 49"/>
          <p:cNvSpPr>
            <a:spLocks noChangeArrowheads="1"/>
          </p:cNvSpPr>
          <p:nvPr/>
        </p:nvSpPr>
        <p:spPr bwMode="auto">
          <a:xfrm>
            <a:off x="6443663" y="45085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8" name="AutoShape 50"/>
          <p:cNvSpPr>
            <a:spLocks noChangeArrowheads="1"/>
          </p:cNvSpPr>
          <p:nvPr/>
        </p:nvSpPr>
        <p:spPr bwMode="auto">
          <a:xfrm>
            <a:off x="6372225" y="46529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19" name="AutoShape 51"/>
          <p:cNvSpPr>
            <a:spLocks noChangeArrowheads="1"/>
          </p:cNvSpPr>
          <p:nvPr/>
        </p:nvSpPr>
        <p:spPr bwMode="auto">
          <a:xfrm>
            <a:off x="6156325" y="42211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0" name="AutoShape 52"/>
          <p:cNvSpPr>
            <a:spLocks noChangeArrowheads="1"/>
          </p:cNvSpPr>
          <p:nvPr/>
        </p:nvSpPr>
        <p:spPr bwMode="auto">
          <a:xfrm>
            <a:off x="5940425" y="42211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1" name="AutoShape 53"/>
          <p:cNvSpPr>
            <a:spLocks noChangeArrowheads="1"/>
          </p:cNvSpPr>
          <p:nvPr/>
        </p:nvSpPr>
        <p:spPr bwMode="auto">
          <a:xfrm>
            <a:off x="6588125" y="42926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2" name="AutoShape 54"/>
          <p:cNvSpPr>
            <a:spLocks noChangeArrowheads="1"/>
          </p:cNvSpPr>
          <p:nvPr/>
        </p:nvSpPr>
        <p:spPr bwMode="auto">
          <a:xfrm>
            <a:off x="6443663" y="43656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3" name="AutoShape 55"/>
          <p:cNvSpPr>
            <a:spLocks noChangeArrowheads="1"/>
          </p:cNvSpPr>
          <p:nvPr/>
        </p:nvSpPr>
        <p:spPr bwMode="auto">
          <a:xfrm>
            <a:off x="5003800" y="40052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4" name="AutoShape 56"/>
          <p:cNvSpPr>
            <a:spLocks noChangeArrowheads="1"/>
          </p:cNvSpPr>
          <p:nvPr/>
        </p:nvSpPr>
        <p:spPr bwMode="auto">
          <a:xfrm>
            <a:off x="4643438" y="38608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5" name="AutoShape 57"/>
          <p:cNvSpPr>
            <a:spLocks noChangeArrowheads="1"/>
          </p:cNvSpPr>
          <p:nvPr/>
        </p:nvSpPr>
        <p:spPr bwMode="auto">
          <a:xfrm>
            <a:off x="4500563" y="37893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6" name="AutoShape 58"/>
          <p:cNvSpPr>
            <a:spLocks noChangeArrowheads="1"/>
          </p:cNvSpPr>
          <p:nvPr/>
        </p:nvSpPr>
        <p:spPr bwMode="auto">
          <a:xfrm>
            <a:off x="6084888" y="40767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7" name="AutoShape 59"/>
          <p:cNvSpPr>
            <a:spLocks noChangeArrowheads="1"/>
          </p:cNvSpPr>
          <p:nvPr/>
        </p:nvSpPr>
        <p:spPr bwMode="auto">
          <a:xfrm>
            <a:off x="5292725" y="40052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8" name="AutoShape 60"/>
          <p:cNvSpPr>
            <a:spLocks noChangeArrowheads="1"/>
          </p:cNvSpPr>
          <p:nvPr/>
        </p:nvSpPr>
        <p:spPr bwMode="auto">
          <a:xfrm>
            <a:off x="5292725" y="40767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29" name="AutoShape 61"/>
          <p:cNvSpPr>
            <a:spLocks noChangeArrowheads="1"/>
          </p:cNvSpPr>
          <p:nvPr/>
        </p:nvSpPr>
        <p:spPr bwMode="auto">
          <a:xfrm>
            <a:off x="5219700" y="40052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0" name="AutoShape 62"/>
          <p:cNvSpPr>
            <a:spLocks noChangeArrowheads="1"/>
          </p:cNvSpPr>
          <p:nvPr/>
        </p:nvSpPr>
        <p:spPr bwMode="auto">
          <a:xfrm>
            <a:off x="5580063" y="371633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1" name="AutoShape 63"/>
          <p:cNvSpPr>
            <a:spLocks noChangeArrowheads="1"/>
          </p:cNvSpPr>
          <p:nvPr/>
        </p:nvSpPr>
        <p:spPr bwMode="auto">
          <a:xfrm>
            <a:off x="5508625" y="37893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2" name="AutoShape 64"/>
          <p:cNvSpPr>
            <a:spLocks noChangeArrowheads="1"/>
          </p:cNvSpPr>
          <p:nvPr/>
        </p:nvSpPr>
        <p:spPr bwMode="auto">
          <a:xfrm>
            <a:off x="5651500" y="39338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3" name="AutoShape 65"/>
          <p:cNvSpPr>
            <a:spLocks noChangeArrowheads="1"/>
          </p:cNvSpPr>
          <p:nvPr/>
        </p:nvSpPr>
        <p:spPr bwMode="auto">
          <a:xfrm>
            <a:off x="4067175" y="33575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4" name="AutoShape 66"/>
          <p:cNvSpPr>
            <a:spLocks noChangeArrowheads="1"/>
          </p:cNvSpPr>
          <p:nvPr/>
        </p:nvSpPr>
        <p:spPr bwMode="auto">
          <a:xfrm>
            <a:off x="5292725" y="35734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5" name="AutoShape 67"/>
          <p:cNvSpPr>
            <a:spLocks noChangeArrowheads="1"/>
          </p:cNvSpPr>
          <p:nvPr/>
        </p:nvSpPr>
        <p:spPr bwMode="auto">
          <a:xfrm>
            <a:off x="5364163" y="371633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6" name="AutoShape 68"/>
          <p:cNvSpPr>
            <a:spLocks noChangeArrowheads="1"/>
          </p:cNvSpPr>
          <p:nvPr/>
        </p:nvSpPr>
        <p:spPr bwMode="auto">
          <a:xfrm>
            <a:off x="5148263" y="371633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7" name="AutoShape 69"/>
          <p:cNvSpPr>
            <a:spLocks noChangeArrowheads="1"/>
          </p:cNvSpPr>
          <p:nvPr/>
        </p:nvSpPr>
        <p:spPr bwMode="auto">
          <a:xfrm>
            <a:off x="4714875" y="34290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8" name="AutoShape 70"/>
          <p:cNvSpPr>
            <a:spLocks noChangeArrowheads="1"/>
          </p:cNvSpPr>
          <p:nvPr/>
        </p:nvSpPr>
        <p:spPr bwMode="auto">
          <a:xfrm>
            <a:off x="4356100" y="328453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39" name="AutoShape 71"/>
          <p:cNvSpPr>
            <a:spLocks noChangeArrowheads="1"/>
          </p:cNvSpPr>
          <p:nvPr/>
        </p:nvSpPr>
        <p:spPr bwMode="auto">
          <a:xfrm>
            <a:off x="4067175" y="32131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0" name="AutoShape 72"/>
          <p:cNvSpPr>
            <a:spLocks noChangeArrowheads="1"/>
          </p:cNvSpPr>
          <p:nvPr/>
        </p:nvSpPr>
        <p:spPr bwMode="auto">
          <a:xfrm>
            <a:off x="5651500" y="32131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1" name="AutoShape 73"/>
          <p:cNvSpPr>
            <a:spLocks noChangeArrowheads="1"/>
          </p:cNvSpPr>
          <p:nvPr/>
        </p:nvSpPr>
        <p:spPr bwMode="auto">
          <a:xfrm>
            <a:off x="4716463" y="27813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2" name="AutoShape 74"/>
          <p:cNvSpPr>
            <a:spLocks noChangeArrowheads="1"/>
          </p:cNvSpPr>
          <p:nvPr/>
        </p:nvSpPr>
        <p:spPr bwMode="auto">
          <a:xfrm>
            <a:off x="4932363" y="31416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3" name="AutoShape 75"/>
          <p:cNvSpPr>
            <a:spLocks noChangeArrowheads="1"/>
          </p:cNvSpPr>
          <p:nvPr/>
        </p:nvSpPr>
        <p:spPr bwMode="auto">
          <a:xfrm>
            <a:off x="6156325" y="328453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4" name="AutoShape 76"/>
          <p:cNvSpPr>
            <a:spLocks noChangeArrowheads="1"/>
          </p:cNvSpPr>
          <p:nvPr/>
        </p:nvSpPr>
        <p:spPr bwMode="auto">
          <a:xfrm>
            <a:off x="5795963" y="29972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5" name="AutoShape 77"/>
          <p:cNvSpPr>
            <a:spLocks noChangeArrowheads="1"/>
          </p:cNvSpPr>
          <p:nvPr/>
        </p:nvSpPr>
        <p:spPr bwMode="auto">
          <a:xfrm>
            <a:off x="5508625" y="306863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6" name="AutoShape 78"/>
          <p:cNvSpPr>
            <a:spLocks noChangeArrowheads="1"/>
          </p:cNvSpPr>
          <p:nvPr/>
        </p:nvSpPr>
        <p:spPr bwMode="auto">
          <a:xfrm>
            <a:off x="5940425" y="263683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7" name="AutoShape 79"/>
          <p:cNvSpPr>
            <a:spLocks noChangeArrowheads="1"/>
          </p:cNvSpPr>
          <p:nvPr/>
        </p:nvSpPr>
        <p:spPr bwMode="auto">
          <a:xfrm>
            <a:off x="5219700" y="25654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8" name="AutoShape 80"/>
          <p:cNvSpPr>
            <a:spLocks noChangeArrowheads="1"/>
          </p:cNvSpPr>
          <p:nvPr/>
        </p:nvSpPr>
        <p:spPr bwMode="auto">
          <a:xfrm>
            <a:off x="6443663" y="33575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49" name="AutoShape 81"/>
          <p:cNvSpPr>
            <a:spLocks noChangeArrowheads="1"/>
          </p:cNvSpPr>
          <p:nvPr/>
        </p:nvSpPr>
        <p:spPr bwMode="auto">
          <a:xfrm>
            <a:off x="6011863" y="249237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0" name="AutoShape 82"/>
          <p:cNvSpPr>
            <a:spLocks noChangeArrowheads="1"/>
          </p:cNvSpPr>
          <p:nvPr/>
        </p:nvSpPr>
        <p:spPr bwMode="auto">
          <a:xfrm>
            <a:off x="6156325" y="25654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1" name="AutoShape 83"/>
          <p:cNvSpPr>
            <a:spLocks noChangeArrowheads="1"/>
          </p:cNvSpPr>
          <p:nvPr/>
        </p:nvSpPr>
        <p:spPr bwMode="auto">
          <a:xfrm>
            <a:off x="6300788" y="25654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2" name="AutoShape 84"/>
          <p:cNvSpPr>
            <a:spLocks noChangeArrowheads="1"/>
          </p:cNvSpPr>
          <p:nvPr/>
        </p:nvSpPr>
        <p:spPr bwMode="auto">
          <a:xfrm>
            <a:off x="7667625" y="148431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3" name="AutoShape 85"/>
          <p:cNvSpPr>
            <a:spLocks noChangeArrowheads="1"/>
          </p:cNvSpPr>
          <p:nvPr/>
        </p:nvSpPr>
        <p:spPr bwMode="auto">
          <a:xfrm>
            <a:off x="7019925" y="242093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4" name="AutoShape 86"/>
          <p:cNvSpPr>
            <a:spLocks noChangeArrowheads="1"/>
          </p:cNvSpPr>
          <p:nvPr/>
        </p:nvSpPr>
        <p:spPr bwMode="auto">
          <a:xfrm>
            <a:off x="6300788" y="227647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5" name="AutoShape 87"/>
          <p:cNvSpPr>
            <a:spLocks noChangeArrowheads="1"/>
          </p:cNvSpPr>
          <p:nvPr/>
        </p:nvSpPr>
        <p:spPr bwMode="auto">
          <a:xfrm>
            <a:off x="7524750" y="162877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6" name="AutoShape 88"/>
          <p:cNvSpPr>
            <a:spLocks noChangeArrowheads="1"/>
          </p:cNvSpPr>
          <p:nvPr/>
        </p:nvSpPr>
        <p:spPr bwMode="auto">
          <a:xfrm>
            <a:off x="7164388" y="220503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dirty="0"/>
          </a:p>
        </p:txBody>
      </p:sp>
      <p:sp>
        <p:nvSpPr>
          <p:cNvPr id="160857" name="AutoShape 89"/>
          <p:cNvSpPr>
            <a:spLocks noChangeArrowheads="1"/>
          </p:cNvSpPr>
          <p:nvPr/>
        </p:nvSpPr>
        <p:spPr bwMode="auto">
          <a:xfrm>
            <a:off x="6948488" y="227647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8" name="AutoShape 90"/>
          <p:cNvSpPr>
            <a:spLocks noChangeArrowheads="1"/>
          </p:cNvSpPr>
          <p:nvPr/>
        </p:nvSpPr>
        <p:spPr bwMode="auto">
          <a:xfrm>
            <a:off x="6732588" y="126841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59" name="AutoShape 91"/>
          <p:cNvSpPr>
            <a:spLocks noChangeArrowheads="1"/>
          </p:cNvSpPr>
          <p:nvPr/>
        </p:nvSpPr>
        <p:spPr bwMode="auto">
          <a:xfrm>
            <a:off x="1763713" y="148431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0" name="AutoShape 92"/>
          <p:cNvSpPr>
            <a:spLocks noChangeArrowheads="1"/>
          </p:cNvSpPr>
          <p:nvPr/>
        </p:nvSpPr>
        <p:spPr bwMode="auto">
          <a:xfrm>
            <a:off x="1692275" y="141287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1" name="AutoShape 93"/>
          <p:cNvSpPr>
            <a:spLocks noChangeArrowheads="1"/>
          </p:cNvSpPr>
          <p:nvPr/>
        </p:nvSpPr>
        <p:spPr bwMode="auto">
          <a:xfrm>
            <a:off x="1763713" y="155733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2" name="AutoShape 94"/>
          <p:cNvSpPr>
            <a:spLocks noChangeArrowheads="1"/>
          </p:cNvSpPr>
          <p:nvPr/>
        </p:nvSpPr>
        <p:spPr bwMode="auto">
          <a:xfrm>
            <a:off x="1547813" y="177323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3" name="AutoShape 95"/>
          <p:cNvSpPr>
            <a:spLocks noChangeArrowheads="1"/>
          </p:cNvSpPr>
          <p:nvPr/>
        </p:nvSpPr>
        <p:spPr bwMode="auto">
          <a:xfrm>
            <a:off x="827088" y="191611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4" name="AutoShape 96"/>
          <p:cNvSpPr>
            <a:spLocks noChangeArrowheads="1"/>
          </p:cNvSpPr>
          <p:nvPr/>
        </p:nvSpPr>
        <p:spPr bwMode="auto">
          <a:xfrm>
            <a:off x="468313" y="44370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5" name="AutoShape 97"/>
          <p:cNvSpPr>
            <a:spLocks noChangeArrowheads="1"/>
          </p:cNvSpPr>
          <p:nvPr/>
        </p:nvSpPr>
        <p:spPr bwMode="auto">
          <a:xfrm>
            <a:off x="3995738" y="4221163"/>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6" name="AutoShape 98"/>
          <p:cNvSpPr>
            <a:spLocks noChangeArrowheads="1"/>
          </p:cNvSpPr>
          <p:nvPr/>
        </p:nvSpPr>
        <p:spPr bwMode="auto">
          <a:xfrm>
            <a:off x="3851275" y="4940300"/>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7" name="AutoShape 99"/>
          <p:cNvSpPr>
            <a:spLocks noChangeArrowheads="1"/>
          </p:cNvSpPr>
          <p:nvPr/>
        </p:nvSpPr>
        <p:spPr bwMode="auto">
          <a:xfrm>
            <a:off x="7596188" y="1773238"/>
            <a:ext cx="144462"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8" name="AutoShape 100"/>
          <p:cNvSpPr>
            <a:spLocks noChangeArrowheads="1"/>
          </p:cNvSpPr>
          <p:nvPr/>
        </p:nvSpPr>
        <p:spPr bwMode="auto">
          <a:xfrm>
            <a:off x="6875463" y="249237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69" name="AutoShape 101"/>
          <p:cNvSpPr>
            <a:spLocks noChangeArrowheads="1"/>
          </p:cNvSpPr>
          <p:nvPr/>
        </p:nvSpPr>
        <p:spPr bwMode="auto">
          <a:xfrm>
            <a:off x="4572000" y="3573463"/>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70" name="AutoShape 102"/>
          <p:cNvSpPr>
            <a:spLocks noChangeArrowheads="1"/>
          </p:cNvSpPr>
          <p:nvPr/>
        </p:nvSpPr>
        <p:spPr bwMode="auto">
          <a:xfrm>
            <a:off x="6588125" y="4941888"/>
            <a:ext cx="144463" cy="144462"/>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71" name="AutoShape 103"/>
          <p:cNvSpPr>
            <a:spLocks noChangeArrowheads="1"/>
          </p:cNvSpPr>
          <p:nvPr/>
        </p:nvSpPr>
        <p:spPr bwMode="auto">
          <a:xfrm>
            <a:off x="4572000" y="52292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72" name="AutoShape 104"/>
          <p:cNvSpPr>
            <a:spLocks noChangeArrowheads="1"/>
          </p:cNvSpPr>
          <p:nvPr/>
        </p:nvSpPr>
        <p:spPr bwMode="auto">
          <a:xfrm>
            <a:off x="5867400" y="5013325"/>
            <a:ext cx="144463"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73" name="AutoShape 105"/>
          <p:cNvSpPr>
            <a:spLocks noChangeArrowheads="1"/>
          </p:cNvSpPr>
          <p:nvPr/>
        </p:nvSpPr>
        <p:spPr bwMode="auto">
          <a:xfrm>
            <a:off x="4716463" y="4508500"/>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60874" name="AutoShape 106"/>
          <p:cNvSpPr>
            <a:spLocks noChangeArrowheads="1"/>
          </p:cNvSpPr>
          <p:nvPr/>
        </p:nvSpPr>
        <p:spPr bwMode="auto">
          <a:xfrm>
            <a:off x="5148263" y="4581525"/>
            <a:ext cx="144462" cy="144463"/>
          </a:xfrm>
          <a:prstGeom prst="star4">
            <a:avLst>
              <a:gd name="adj" fmla="val 17032"/>
            </a:avLst>
          </a:prstGeom>
          <a:solidFill>
            <a:srgbClr val="FF0000"/>
          </a:solidFill>
          <a:ln w="9525">
            <a:solidFill>
              <a:schemeClr val="tx1"/>
            </a:solidFill>
            <a:miter lim="800000"/>
            <a:headEnd/>
            <a:tailEnd/>
          </a:ln>
          <a:effectLst/>
        </p:spPr>
        <p:txBody>
          <a:bodyPr wrap="none" anchor="ctr"/>
          <a:lstStyle/>
          <a:p>
            <a:endParaRPr lang="zh-CN"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p:cNvPicPr>
            <a:picLocks noChangeAspect="1" noChangeArrowheads="1"/>
          </p:cNvPicPr>
          <p:nvPr/>
        </p:nvPicPr>
        <p:blipFill>
          <a:blip r:embed="rId2"/>
          <a:srcRect/>
          <a:stretch>
            <a:fillRect/>
          </a:stretch>
        </p:blipFill>
        <p:spPr bwMode="auto">
          <a:xfrm>
            <a:off x="52388" y="38100"/>
            <a:ext cx="9039225" cy="6781800"/>
          </a:xfrm>
          <a:prstGeom prst="rect">
            <a:avLst/>
          </a:prstGeom>
          <a:noFill/>
          <a:ln w="9525" cap="flat" cmpd="sng" algn="ctr">
            <a:noFill/>
            <a:prstDash val="solid"/>
            <a:miter lim="800000"/>
            <a:headEnd/>
            <a:tailEnd/>
          </a:ln>
          <a:effectLst/>
        </p:spPr>
      </p:pic>
      <p:sp>
        <p:nvSpPr>
          <p:cNvPr id="3" name="TextBox 2"/>
          <p:cNvSpPr txBox="1"/>
          <p:nvPr/>
        </p:nvSpPr>
        <p:spPr>
          <a:xfrm>
            <a:off x="4000464" y="5000636"/>
            <a:ext cx="5143536" cy="1902059"/>
          </a:xfrm>
          <a:prstGeom prst="rect">
            <a:avLst/>
          </a:prstGeom>
          <a:noFill/>
        </p:spPr>
        <p:txBody>
          <a:bodyPr wrap="square" rtlCol="0">
            <a:spAutoFit/>
          </a:bodyPr>
          <a:lstStyle/>
          <a:p>
            <a:r>
              <a:rPr lang="en-US" altLang="zh-CN" sz="2400" dirty="0" err="1" smtClean="0">
                <a:solidFill>
                  <a:schemeClr val="bg2">
                    <a:lumMod val="50000"/>
                  </a:schemeClr>
                </a:solidFill>
              </a:rPr>
              <a:t>Houcun</a:t>
            </a:r>
            <a:r>
              <a:rPr lang="en-US" altLang="zh-CN" sz="2400" dirty="0" smtClean="0">
                <a:solidFill>
                  <a:schemeClr val="bg2">
                    <a:lumMod val="50000"/>
                  </a:schemeClr>
                </a:solidFill>
              </a:rPr>
              <a:t> village </a:t>
            </a:r>
            <a:r>
              <a:rPr lang="en-US" altLang="zh-CN" sz="2400" dirty="0" smtClean="0">
                <a:solidFill>
                  <a:schemeClr val="bg2">
                    <a:lumMod val="50000"/>
                  </a:schemeClr>
                </a:solidFill>
              </a:rPr>
              <a:t>in </a:t>
            </a:r>
            <a:r>
              <a:rPr lang="en-US" altLang="zh-CN" sz="2400" dirty="0" err="1" smtClean="0">
                <a:solidFill>
                  <a:schemeClr val="bg2">
                    <a:lumMod val="50000"/>
                  </a:schemeClr>
                </a:solidFill>
              </a:rPr>
              <a:t>Lichuan</a:t>
            </a:r>
            <a:r>
              <a:rPr lang="en-US" altLang="zh-CN" sz="2400" dirty="0" smtClean="0">
                <a:solidFill>
                  <a:schemeClr val="bg2">
                    <a:lumMod val="50000"/>
                  </a:schemeClr>
                </a:solidFill>
              </a:rPr>
              <a:t> county, Jiangxi province</a:t>
            </a:r>
          </a:p>
          <a:p>
            <a:r>
              <a:rPr lang="en-US" altLang="zh-CN" sz="2400" dirty="0" smtClean="0">
                <a:solidFill>
                  <a:schemeClr val="bg2">
                    <a:lumMod val="50000"/>
                  </a:schemeClr>
                </a:solidFill>
              </a:rPr>
              <a:t>Severe debris flow</a:t>
            </a:r>
          </a:p>
          <a:p>
            <a:r>
              <a:rPr lang="en-US" altLang="zh-CN" sz="2400" dirty="0" smtClean="0">
                <a:solidFill>
                  <a:schemeClr val="bg2">
                    <a:lumMod val="50000"/>
                  </a:schemeClr>
                </a:solidFill>
              </a:rPr>
              <a:t>No life lose (benefits from non-structural measures)</a:t>
            </a:r>
            <a:endParaRPr lang="zh-CN" altLang="en-US" sz="2400" dirty="0">
              <a:solidFill>
                <a:schemeClr val="bg2">
                  <a:lumMod val="50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2"/>
          <p:cNvGrpSpPr>
            <a:grpSpLocks/>
          </p:cNvGrpSpPr>
          <p:nvPr/>
        </p:nvGrpSpPr>
        <p:grpSpPr bwMode="auto">
          <a:xfrm>
            <a:off x="357158" y="928670"/>
            <a:ext cx="8429625" cy="4196985"/>
            <a:chOff x="2160" y="1956"/>
            <a:chExt cx="13275" cy="6609"/>
          </a:xfrm>
        </p:grpSpPr>
        <p:sp>
          <p:nvSpPr>
            <p:cNvPr id="209923" name="Text Box 3"/>
            <p:cNvSpPr txBox="1">
              <a:spLocks noChangeArrowheads="1"/>
            </p:cNvSpPr>
            <p:nvPr/>
          </p:nvSpPr>
          <p:spPr bwMode="auto">
            <a:xfrm>
              <a:off x="8180" y="4993"/>
              <a:ext cx="7255" cy="3572"/>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0" tIns="180000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Warning based on person-person model</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24" name="Text Box 4"/>
            <p:cNvSpPr txBox="1">
              <a:spLocks noChangeArrowheads="1"/>
            </p:cNvSpPr>
            <p:nvPr/>
          </p:nvSpPr>
          <p:spPr bwMode="auto">
            <a:xfrm>
              <a:off x="2160" y="5385"/>
              <a:ext cx="5580" cy="3180"/>
            </a:xfrm>
            <a:prstGeom prst="rect">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0" tIns="720000" rIns="0" bIns="0" numCol="1" anchor="t" anchorCtr="0" compatLnSpc="1">
              <a:prstTxWarp prst="textNoShape">
                <a:avLst/>
              </a:prstTxWarp>
            </a:bodyPr>
            <a:lstStyle/>
            <a:p>
              <a:pPr lvl="0" algn="just">
                <a:lnSpc>
                  <a:spcPct val="100000"/>
                </a:lnSpc>
                <a:spcBef>
                  <a:spcPct val="0"/>
                </a:spcBef>
                <a:buClrTx/>
                <a:buSzTx/>
                <a:buNone/>
              </a:pPr>
              <a:r>
                <a:rPr lang="en-US" altLang="zh-CN" sz="1400" dirty="0" smtClean="0">
                  <a:solidFill>
                    <a:srgbClr val="000000"/>
                  </a:solidFill>
                  <a:effectLst/>
                  <a:latin typeface="Calibri" pitchFamily="34" charset="0"/>
                </a:rPr>
                <a:t>Rainfall monitoring data</a:t>
              </a:r>
            </a:p>
            <a:p>
              <a:pPr lvl="0" algn="just">
                <a:lnSpc>
                  <a:spcPct val="100000"/>
                </a:lnSpc>
                <a:spcBef>
                  <a:spcPct val="0"/>
                </a:spcBef>
                <a:buClrTx/>
                <a:buSzTx/>
                <a:buNone/>
              </a:pPr>
              <a:r>
                <a:rPr lang="en-US" altLang="zh-CN" sz="1400" dirty="0" smtClean="0">
                  <a:solidFill>
                    <a:srgbClr val="000000"/>
                  </a:solidFill>
                  <a:effectLst/>
                  <a:latin typeface="Calibri" pitchFamily="34" charset="0"/>
                </a:rPr>
                <a:t> from local sites</a:t>
              </a:r>
              <a:endParaRPr lang="zh-CN" altLang="en-US" sz="1400" dirty="0" smtClean="0">
                <a:solidFill>
                  <a:srgbClr val="000000"/>
                </a:solidFill>
                <a:effectLst/>
                <a:latin typeface="Arial" pitchFamily="34" charset="0"/>
              </a:endParaRPr>
            </a:p>
          </p:txBody>
        </p:sp>
        <p:sp>
          <p:nvSpPr>
            <p:cNvPr id="209925" name="Text Box 5"/>
            <p:cNvSpPr txBox="1">
              <a:spLocks noChangeArrowheads="1"/>
            </p:cNvSpPr>
            <p:nvPr/>
          </p:nvSpPr>
          <p:spPr bwMode="auto">
            <a:xfrm>
              <a:off x="2160" y="1956"/>
              <a:ext cx="11880" cy="109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0" tIns="144000" rIns="0" bIns="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Rainfall monitoring data</a:t>
              </a:r>
            </a:p>
            <a:p>
              <a:pPr marL="0" marR="0" lvl="0" indent="0" algn="just" defTabSz="914400" rtl="0" eaLnBrk="1" fontAlgn="base" latinLnBrk="0" hangingPunct="1">
                <a:lnSpc>
                  <a:spcPct val="100000"/>
                </a:lnSpc>
                <a:spcBef>
                  <a:spcPct val="0"/>
                </a:spcBef>
                <a:spcAft>
                  <a:spcPct val="0"/>
                </a:spcAft>
                <a:buClrTx/>
                <a:buSzTx/>
                <a:buFontTx/>
                <a:buNone/>
                <a:tabLst/>
              </a:pPr>
              <a:r>
                <a:rPr lang="en-US" altLang="zh-CN" sz="1400" dirty="0" smtClean="0">
                  <a:solidFill>
                    <a:srgbClr val="000000"/>
                  </a:solidFill>
                  <a:effectLst/>
                  <a:latin typeface="Calibri" pitchFamily="34" charset="0"/>
                </a:rPr>
                <a:t>of provincial level</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26" name="Rectangle 6"/>
            <p:cNvSpPr>
              <a:spLocks noChangeArrowheads="1"/>
            </p:cNvSpPr>
            <p:nvPr/>
          </p:nvSpPr>
          <p:spPr bwMode="auto">
            <a:xfrm>
              <a:off x="5648" y="7482"/>
              <a:ext cx="1496" cy="87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Reservoir /pool</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28" name="Rectangle 8"/>
            <p:cNvSpPr>
              <a:spLocks noChangeArrowheads="1"/>
            </p:cNvSpPr>
            <p:nvPr/>
          </p:nvSpPr>
          <p:spPr bwMode="auto">
            <a:xfrm>
              <a:off x="5085" y="5610"/>
              <a:ext cx="2007" cy="39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Heavy</a:t>
              </a:r>
              <a:r>
                <a:rPr kumimoji="0" lang="en-US" altLang="zh-CN" sz="1400" b="0" i="0" u="none" strike="noStrike" cap="none" normalizeH="0" dirty="0" smtClean="0">
                  <a:ln>
                    <a:noFill/>
                  </a:ln>
                  <a:solidFill>
                    <a:srgbClr val="000000"/>
                  </a:solidFill>
                  <a:effectLst/>
                  <a:latin typeface="Calibri" pitchFamily="34" charset="0"/>
                  <a:ea typeface="宋体" pitchFamily="2" charset="-122"/>
                </a:rPr>
                <a:t> rainfall</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29" name="Rectangle 9"/>
            <p:cNvSpPr>
              <a:spLocks noChangeArrowheads="1"/>
            </p:cNvSpPr>
            <p:nvPr/>
          </p:nvSpPr>
          <p:spPr bwMode="auto">
            <a:xfrm>
              <a:off x="5760" y="6546"/>
              <a:ext cx="1358" cy="4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flood</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30" name="Rectangle 10"/>
            <p:cNvSpPr>
              <a:spLocks noChangeArrowheads="1"/>
            </p:cNvSpPr>
            <p:nvPr/>
          </p:nvSpPr>
          <p:spPr bwMode="auto">
            <a:xfrm>
              <a:off x="8685" y="5298"/>
              <a:ext cx="1903" cy="864"/>
            </a:xfrm>
            <a:prstGeom prst="rect">
              <a:avLst/>
            </a:prstGeom>
            <a:solidFill>
              <a:srgbClr val="FFFFFF"/>
            </a:solidFill>
            <a:ln w="9525">
              <a:solidFill>
                <a:srgbClr val="000000"/>
              </a:solidFill>
              <a:miter lim="800000"/>
              <a:headEnd/>
              <a:tailEnd/>
            </a:ln>
          </p:spPr>
          <p:txBody>
            <a:bodyPr vert="horz" wrap="square" lIns="0" tIns="5400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dirty="0" smtClean="0">
                  <a:ln>
                    <a:noFill/>
                  </a:ln>
                  <a:solidFill>
                    <a:srgbClr val="000000"/>
                  </a:solidFill>
                  <a:effectLst/>
                  <a:latin typeface="Calibri" pitchFamily="34" charset="0"/>
                  <a:ea typeface="宋体" pitchFamily="2" charset="-122"/>
                </a:rPr>
                <a:t>Warning system  platform</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31" name="Rectangle 11"/>
            <p:cNvSpPr>
              <a:spLocks noChangeArrowheads="1"/>
            </p:cNvSpPr>
            <p:nvPr/>
          </p:nvSpPr>
          <p:spPr bwMode="auto">
            <a:xfrm>
              <a:off x="11160" y="6720"/>
              <a:ext cx="1038" cy="41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village</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32" name="Rectangle 12"/>
            <p:cNvSpPr>
              <a:spLocks noChangeArrowheads="1"/>
            </p:cNvSpPr>
            <p:nvPr/>
          </p:nvSpPr>
          <p:spPr bwMode="auto">
            <a:xfrm>
              <a:off x="12856" y="6703"/>
              <a:ext cx="748" cy="4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WG</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33" name="Rectangle 13"/>
            <p:cNvSpPr>
              <a:spLocks noChangeArrowheads="1"/>
            </p:cNvSpPr>
            <p:nvPr/>
          </p:nvSpPr>
          <p:spPr bwMode="auto">
            <a:xfrm>
              <a:off x="14220" y="6703"/>
              <a:ext cx="1103"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CN" sz="1400" dirty="0" smtClean="0">
                  <a:solidFill>
                    <a:srgbClr val="000000"/>
                  </a:solidFill>
                  <a:effectLst/>
                  <a:latin typeface="Calibri" pitchFamily="34" charset="0"/>
                </a:rPr>
                <a:t>Family</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34" name="Rectangle 14"/>
            <p:cNvSpPr>
              <a:spLocks noChangeArrowheads="1"/>
            </p:cNvSpPr>
            <p:nvPr/>
          </p:nvSpPr>
          <p:spPr bwMode="auto">
            <a:xfrm>
              <a:off x="9248" y="6668"/>
              <a:ext cx="982" cy="46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town</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35" name="Line 15"/>
            <p:cNvSpPr>
              <a:spLocks noChangeShapeType="1"/>
            </p:cNvSpPr>
            <p:nvPr/>
          </p:nvSpPr>
          <p:spPr bwMode="auto">
            <a:xfrm>
              <a:off x="7099" y="5842"/>
              <a:ext cx="482"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36" name="Line 16"/>
            <p:cNvSpPr>
              <a:spLocks noChangeShapeType="1"/>
            </p:cNvSpPr>
            <p:nvPr/>
          </p:nvSpPr>
          <p:spPr bwMode="auto">
            <a:xfrm>
              <a:off x="7110" y="6798"/>
              <a:ext cx="51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37" name="Line 17"/>
            <p:cNvSpPr>
              <a:spLocks noChangeShapeType="1"/>
            </p:cNvSpPr>
            <p:nvPr/>
          </p:nvSpPr>
          <p:spPr bwMode="auto">
            <a:xfrm>
              <a:off x="7140" y="7910"/>
              <a:ext cx="454"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38" name="Line 18"/>
            <p:cNvSpPr>
              <a:spLocks noChangeShapeType="1"/>
            </p:cNvSpPr>
            <p:nvPr/>
          </p:nvSpPr>
          <p:spPr bwMode="auto">
            <a:xfrm flipH="1">
              <a:off x="7598" y="5850"/>
              <a:ext cx="0" cy="205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39" name="Line 19"/>
            <p:cNvSpPr>
              <a:spLocks noChangeShapeType="1"/>
            </p:cNvSpPr>
            <p:nvPr/>
          </p:nvSpPr>
          <p:spPr bwMode="auto">
            <a:xfrm flipH="1">
              <a:off x="8354" y="5739"/>
              <a:ext cx="0" cy="209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0" name="Line 20"/>
            <p:cNvSpPr>
              <a:spLocks noChangeShapeType="1"/>
            </p:cNvSpPr>
            <p:nvPr/>
          </p:nvSpPr>
          <p:spPr bwMode="auto">
            <a:xfrm>
              <a:off x="8372" y="7834"/>
              <a:ext cx="339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1" name="Line 21"/>
            <p:cNvSpPr>
              <a:spLocks noChangeShapeType="1"/>
            </p:cNvSpPr>
            <p:nvPr/>
          </p:nvSpPr>
          <p:spPr bwMode="auto">
            <a:xfrm flipV="1">
              <a:off x="11778" y="7239"/>
              <a:ext cx="0" cy="607"/>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2" name="Line 22"/>
            <p:cNvSpPr>
              <a:spLocks noChangeShapeType="1"/>
            </p:cNvSpPr>
            <p:nvPr/>
          </p:nvSpPr>
          <p:spPr bwMode="auto">
            <a:xfrm rot="21420000">
              <a:off x="8359" y="5727"/>
              <a:ext cx="325" cy="72"/>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3" name="Line 23"/>
            <p:cNvSpPr>
              <a:spLocks noChangeShapeType="1"/>
            </p:cNvSpPr>
            <p:nvPr/>
          </p:nvSpPr>
          <p:spPr bwMode="auto">
            <a:xfrm>
              <a:off x="8374" y="6818"/>
              <a:ext cx="874" cy="88"/>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4" name="Line 24"/>
            <p:cNvSpPr>
              <a:spLocks noChangeShapeType="1"/>
            </p:cNvSpPr>
            <p:nvPr/>
          </p:nvSpPr>
          <p:spPr bwMode="auto">
            <a:xfrm flipV="1">
              <a:off x="7624" y="6798"/>
              <a:ext cx="737" cy="0"/>
            </a:xfrm>
            <a:prstGeom prst="line">
              <a:avLst/>
            </a:prstGeom>
            <a:noFill/>
            <a:ln w="9525">
              <a:solidFill>
                <a:srgbClr val="000000"/>
              </a:solidFill>
              <a:round/>
              <a:headEnd/>
              <a:tailEnd type="triangle" w="sm" len="me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5" name="Line 25"/>
            <p:cNvSpPr>
              <a:spLocks noChangeShapeType="1"/>
            </p:cNvSpPr>
            <p:nvPr/>
          </p:nvSpPr>
          <p:spPr bwMode="auto">
            <a:xfrm>
              <a:off x="10250" y="6826"/>
              <a:ext cx="910" cy="80"/>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6" name="Line 26"/>
            <p:cNvSpPr>
              <a:spLocks noChangeShapeType="1"/>
            </p:cNvSpPr>
            <p:nvPr/>
          </p:nvSpPr>
          <p:spPr bwMode="auto">
            <a:xfrm>
              <a:off x="10261" y="6974"/>
              <a:ext cx="899" cy="72"/>
            </a:xfrm>
            <a:prstGeom prst="line">
              <a:avLst/>
            </a:prstGeom>
            <a:noFill/>
            <a:ln w="9525">
              <a:solidFill>
                <a:srgbClr val="000000"/>
              </a:solidFill>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7" name="Line 27"/>
            <p:cNvSpPr>
              <a:spLocks noChangeShapeType="1"/>
            </p:cNvSpPr>
            <p:nvPr/>
          </p:nvSpPr>
          <p:spPr bwMode="auto">
            <a:xfrm flipV="1">
              <a:off x="9678" y="6153"/>
              <a:ext cx="0" cy="493"/>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8" name="Line 28"/>
            <p:cNvSpPr>
              <a:spLocks noChangeShapeType="1"/>
            </p:cNvSpPr>
            <p:nvPr/>
          </p:nvSpPr>
          <p:spPr bwMode="auto">
            <a:xfrm flipV="1">
              <a:off x="9888" y="6171"/>
              <a:ext cx="0" cy="493"/>
            </a:xfrm>
            <a:prstGeom prst="line">
              <a:avLst/>
            </a:prstGeom>
            <a:noFill/>
            <a:ln w="9525">
              <a:solidFill>
                <a:srgbClr val="000000"/>
              </a:solidFill>
              <a:round/>
              <a:headEnd type="triangle" w="sm" len="me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49" name="Line 29"/>
            <p:cNvSpPr>
              <a:spLocks noChangeShapeType="1"/>
            </p:cNvSpPr>
            <p:nvPr/>
          </p:nvSpPr>
          <p:spPr bwMode="auto">
            <a:xfrm flipV="1">
              <a:off x="12230" y="6889"/>
              <a:ext cx="616" cy="0"/>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50" name="Line 30"/>
            <p:cNvSpPr>
              <a:spLocks noChangeShapeType="1"/>
            </p:cNvSpPr>
            <p:nvPr/>
          </p:nvSpPr>
          <p:spPr bwMode="auto">
            <a:xfrm flipV="1">
              <a:off x="13626" y="6891"/>
              <a:ext cx="616" cy="0"/>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51" name="Line 31"/>
            <p:cNvSpPr>
              <a:spLocks noChangeShapeType="1"/>
            </p:cNvSpPr>
            <p:nvPr/>
          </p:nvSpPr>
          <p:spPr bwMode="auto">
            <a:xfrm>
              <a:off x="10586" y="5741"/>
              <a:ext cx="1077" cy="964"/>
            </a:xfrm>
            <a:prstGeom prst="line">
              <a:avLst/>
            </a:prstGeom>
            <a:noFill/>
            <a:ln w="9525">
              <a:solidFill>
                <a:srgbClr val="000000"/>
              </a:solidFill>
              <a:prstDash val="dash"/>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52" name="Line 32"/>
            <p:cNvSpPr>
              <a:spLocks noChangeShapeType="1"/>
            </p:cNvSpPr>
            <p:nvPr/>
          </p:nvSpPr>
          <p:spPr bwMode="auto">
            <a:xfrm>
              <a:off x="10554" y="5862"/>
              <a:ext cx="964" cy="850"/>
            </a:xfrm>
            <a:prstGeom prst="line">
              <a:avLst/>
            </a:prstGeom>
            <a:noFill/>
            <a:ln w="9525">
              <a:solidFill>
                <a:srgbClr val="000000"/>
              </a:solidFill>
              <a:prstDash val="dash"/>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53" name="Text Box 33"/>
            <p:cNvSpPr txBox="1">
              <a:spLocks noChangeArrowheads="1"/>
            </p:cNvSpPr>
            <p:nvPr/>
          </p:nvSpPr>
          <p:spPr bwMode="auto">
            <a:xfrm>
              <a:off x="5535" y="3418"/>
              <a:ext cx="2520" cy="787"/>
            </a:xfrm>
            <a:prstGeom prst="rect">
              <a:avLst/>
            </a:prstGeom>
            <a:solidFill>
              <a:srgbClr val="FFFFFF"/>
            </a:solidFill>
            <a:ln w="9525">
              <a:solidFill>
                <a:srgbClr val="000000"/>
              </a:solidFill>
              <a:miter lim="800000"/>
              <a:headEnd/>
              <a:tailEnd/>
            </a:ln>
          </p:spPr>
          <p:txBody>
            <a:bodyPr vert="horz" wrap="square" lIns="0" tIns="6480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Headquarter of provincial level</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54" name="Text Box 34"/>
            <p:cNvSpPr txBox="1">
              <a:spLocks noChangeArrowheads="1"/>
            </p:cNvSpPr>
            <p:nvPr/>
          </p:nvSpPr>
          <p:spPr bwMode="auto">
            <a:xfrm>
              <a:off x="11140" y="3513"/>
              <a:ext cx="2520" cy="624"/>
            </a:xfrm>
            <a:prstGeom prst="rect">
              <a:avLst/>
            </a:prstGeom>
            <a:solidFill>
              <a:srgbClr val="FFFFFF"/>
            </a:solidFill>
            <a:ln w="9525">
              <a:solidFill>
                <a:srgbClr val="000000"/>
              </a:solidFill>
              <a:miter lim="800000"/>
              <a:headEnd/>
              <a:tailEnd/>
            </a:ln>
          </p:spPr>
          <p:txBody>
            <a:bodyPr vert="horz" wrap="square" lIns="0" tIns="6480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County level</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sp>
          <p:nvSpPr>
            <p:cNvPr id="209955" name="Text Box 35"/>
            <p:cNvSpPr txBox="1">
              <a:spLocks noChangeArrowheads="1"/>
            </p:cNvSpPr>
            <p:nvPr/>
          </p:nvSpPr>
          <p:spPr bwMode="auto">
            <a:xfrm>
              <a:off x="5580" y="2109"/>
              <a:ext cx="3105" cy="780"/>
            </a:xfrm>
            <a:prstGeom prst="rect">
              <a:avLst/>
            </a:prstGeom>
            <a:solidFill>
              <a:srgbClr val="FFFFFF"/>
            </a:solidFill>
            <a:ln w="9525">
              <a:solidFill>
                <a:srgbClr val="000000"/>
              </a:solidFill>
              <a:miter lim="800000"/>
              <a:headEnd/>
              <a:tailEnd/>
            </a:ln>
          </p:spPr>
          <p:txBody>
            <a:bodyPr vert="horz" wrap="square" lIns="0" tIns="6480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Meteorological</a:t>
              </a:r>
            </a:p>
            <a:p>
              <a:pPr marL="0" marR="0" lvl="0" indent="0" algn="ctr" defTabSz="914400" rtl="0" eaLnBrk="1" fontAlgn="base" latinLnBrk="0" hangingPunct="1">
                <a:lnSpc>
                  <a:spcPct val="100000"/>
                </a:lnSpc>
                <a:spcBef>
                  <a:spcPct val="0"/>
                </a:spcBef>
                <a:spcAft>
                  <a:spcPct val="0"/>
                </a:spcAft>
                <a:buClrTx/>
                <a:buSzTx/>
                <a:buFontTx/>
                <a:buNone/>
                <a:tabLst/>
              </a:pPr>
              <a:r>
                <a:rPr lang="en-US" altLang="zh-CN" sz="1400" dirty="0" smtClean="0">
                  <a:solidFill>
                    <a:srgbClr val="000000"/>
                  </a:solidFill>
                  <a:effectLst/>
                  <a:latin typeface="Calibri" pitchFamily="34" charset="0"/>
                </a:rPr>
                <a:t>Rainfall</a:t>
              </a:r>
              <a:r>
                <a:rPr lang="en-US" altLang="zh-CN" sz="1400" dirty="0" smtClean="0">
                  <a:solidFill>
                    <a:srgbClr val="000000"/>
                  </a:solidFill>
                  <a:effectLst/>
                  <a:latin typeface="Arial" pitchFamily="34" charset="0"/>
                </a:rPr>
                <a:t> and flood data</a:t>
              </a:r>
              <a:endParaRPr lang="en-US" altLang="zh-CN" sz="1400" dirty="0" smtClean="0">
                <a:solidFill>
                  <a:srgbClr val="000000"/>
                </a:solidFill>
                <a:effectLst/>
                <a:latin typeface="Calibri" pitchFamily="34" charset="0"/>
              </a:endParaRPr>
            </a:p>
          </p:txBody>
        </p:sp>
        <p:sp>
          <p:nvSpPr>
            <p:cNvPr id="209956" name="Line 36"/>
            <p:cNvSpPr>
              <a:spLocks noChangeShapeType="1"/>
            </p:cNvSpPr>
            <p:nvPr/>
          </p:nvSpPr>
          <p:spPr bwMode="auto">
            <a:xfrm flipV="1">
              <a:off x="12400" y="2889"/>
              <a:ext cx="0" cy="607"/>
            </a:xfrm>
            <a:prstGeom prst="line">
              <a:avLst/>
            </a:prstGeom>
            <a:noFill/>
            <a:ln w="9525">
              <a:solidFill>
                <a:srgbClr val="000000"/>
              </a:solidFill>
              <a:round/>
              <a:headEnd type="triangle" w="sm" len="me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57" name="Line 37"/>
            <p:cNvSpPr>
              <a:spLocks noChangeShapeType="1"/>
            </p:cNvSpPr>
            <p:nvPr/>
          </p:nvSpPr>
          <p:spPr bwMode="auto">
            <a:xfrm flipV="1">
              <a:off x="8099" y="3925"/>
              <a:ext cx="3005" cy="0"/>
            </a:xfrm>
            <a:prstGeom prst="line">
              <a:avLst/>
            </a:prstGeom>
            <a:noFill/>
            <a:ln w="9525">
              <a:solidFill>
                <a:srgbClr val="000000"/>
              </a:solidFill>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58" name="Line 38"/>
            <p:cNvSpPr>
              <a:spLocks noChangeShapeType="1"/>
            </p:cNvSpPr>
            <p:nvPr/>
          </p:nvSpPr>
          <p:spPr bwMode="auto">
            <a:xfrm flipV="1">
              <a:off x="6840" y="2889"/>
              <a:ext cx="0" cy="607"/>
            </a:xfrm>
            <a:prstGeom prst="line">
              <a:avLst/>
            </a:prstGeom>
            <a:noFill/>
            <a:ln w="9525">
              <a:solidFill>
                <a:srgbClr val="000000"/>
              </a:solidFill>
              <a:round/>
              <a:headEnd type="triangle" w="sm" len="me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59" name="Text Box 39"/>
            <p:cNvSpPr txBox="1">
              <a:spLocks noChangeArrowheads="1"/>
            </p:cNvSpPr>
            <p:nvPr/>
          </p:nvSpPr>
          <p:spPr bwMode="auto">
            <a:xfrm>
              <a:off x="10598" y="2109"/>
              <a:ext cx="3062" cy="780"/>
            </a:xfrm>
            <a:prstGeom prst="rect">
              <a:avLst/>
            </a:prstGeom>
            <a:solidFill>
              <a:srgbClr val="FFFFFF"/>
            </a:solidFill>
            <a:ln w="9525">
              <a:solidFill>
                <a:srgbClr val="000000"/>
              </a:solidFill>
              <a:miter lim="800000"/>
              <a:headEnd/>
              <a:tailEnd/>
            </a:ln>
          </p:spPr>
          <p:txBody>
            <a:bodyPr vert="horz" wrap="square" lIns="0" tIns="64800" rIns="0" bIns="0" numCol="1" anchor="t" anchorCtr="0" compatLnSpc="1">
              <a:prstTxWarp prst="textNoShape">
                <a:avLst/>
              </a:prstTxWarp>
            </a:bodyPr>
            <a:lstStyle/>
            <a:p>
              <a:pPr lvl="0" algn="ctr">
                <a:lnSpc>
                  <a:spcPct val="100000"/>
                </a:lnSpc>
                <a:spcBef>
                  <a:spcPct val="0"/>
                </a:spcBef>
                <a:buClrTx/>
                <a:buSzTx/>
                <a:buNone/>
              </a:pPr>
              <a:r>
                <a:rPr lang="en-US" altLang="zh-CN" sz="1400" dirty="0" smtClean="0">
                  <a:solidFill>
                    <a:srgbClr val="000000"/>
                  </a:solidFill>
                  <a:effectLst/>
                  <a:latin typeface="Calibri" pitchFamily="34" charset="0"/>
                </a:rPr>
                <a:t>Meteorological</a:t>
              </a:r>
            </a:p>
            <a:p>
              <a:pPr lvl="0" algn="ctr">
                <a:lnSpc>
                  <a:spcPct val="100000"/>
                </a:lnSpc>
                <a:spcBef>
                  <a:spcPct val="0"/>
                </a:spcBef>
                <a:buClrTx/>
                <a:buSzTx/>
                <a:buNone/>
              </a:pPr>
              <a:r>
                <a:rPr lang="en-US" altLang="zh-CN" sz="1400" dirty="0" smtClean="0">
                  <a:solidFill>
                    <a:srgbClr val="000000"/>
                  </a:solidFill>
                  <a:effectLst/>
                  <a:latin typeface="Calibri" pitchFamily="34" charset="0"/>
                </a:rPr>
                <a:t>Rainfall</a:t>
              </a:r>
              <a:r>
                <a:rPr lang="en-US" altLang="zh-CN" sz="1400" dirty="0" smtClean="0">
                  <a:solidFill>
                    <a:srgbClr val="000000"/>
                  </a:solidFill>
                  <a:effectLst/>
                  <a:latin typeface="Arial" pitchFamily="34" charset="0"/>
                </a:rPr>
                <a:t> and flood data</a:t>
              </a:r>
              <a:endParaRPr lang="en-US" altLang="zh-CN" sz="1400" dirty="0" smtClean="0">
                <a:solidFill>
                  <a:srgbClr val="000000"/>
                </a:solidFill>
                <a:effectLst/>
                <a:latin typeface="Calibri" pitchFamily="34" charset="0"/>
              </a:endParaRPr>
            </a:p>
          </p:txBody>
        </p:sp>
        <p:sp>
          <p:nvSpPr>
            <p:cNvPr id="209960" name="Line 40"/>
            <p:cNvSpPr>
              <a:spLocks noChangeShapeType="1"/>
            </p:cNvSpPr>
            <p:nvPr/>
          </p:nvSpPr>
          <p:spPr bwMode="auto">
            <a:xfrm rot="10800000" flipV="1">
              <a:off x="8116" y="3788"/>
              <a:ext cx="3005" cy="0"/>
            </a:xfrm>
            <a:prstGeom prst="line">
              <a:avLst/>
            </a:prstGeom>
            <a:noFill/>
            <a:ln w="9525">
              <a:solidFill>
                <a:srgbClr val="000000"/>
              </a:solidFill>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1" name="Line 41"/>
            <p:cNvSpPr>
              <a:spLocks noChangeShapeType="1"/>
            </p:cNvSpPr>
            <p:nvPr/>
          </p:nvSpPr>
          <p:spPr bwMode="auto">
            <a:xfrm>
              <a:off x="7649" y="4137"/>
              <a:ext cx="1531" cy="1134"/>
            </a:xfrm>
            <a:prstGeom prst="line">
              <a:avLst/>
            </a:prstGeom>
            <a:noFill/>
            <a:ln w="9525">
              <a:solidFill>
                <a:srgbClr val="000000"/>
              </a:solidFill>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2" name="Line 42"/>
            <p:cNvSpPr>
              <a:spLocks noChangeShapeType="1"/>
            </p:cNvSpPr>
            <p:nvPr/>
          </p:nvSpPr>
          <p:spPr bwMode="auto">
            <a:xfrm rot="10800000">
              <a:off x="7889" y="4137"/>
              <a:ext cx="1531" cy="1134"/>
            </a:xfrm>
            <a:prstGeom prst="line">
              <a:avLst/>
            </a:prstGeom>
            <a:noFill/>
            <a:ln w="9525">
              <a:solidFill>
                <a:srgbClr val="000000"/>
              </a:solidFill>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3" name="Line 43"/>
            <p:cNvSpPr>
              <a:spLocks noChangeShapeType="1"/>
            </p:cNvSpPr>
            <p:nvPr/>
          </p:nvSpPr>
          <p:spPr bwMode="auto">
            <a:xfrm rot="5400000">
              <a:off x="10061" y="3979"/>
              <a:ext cx="1134" cy="1531"/>
            </a:xfrm>
            <a:prstGeom prst="line">
              <a:avLst/>
            </a:prstGeom>
            <a:noFill/>
            <a:ln w="9525">
              <a:solidFill>
                <a:srgbClr val="000000"/>
              </a:solidFill>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4" name="Line 44"/>
            <p:cNvSpPr>
              <a:spLocks noChangeShapeType="1"/>
            </p:cNvSpPr>
            <p:nvPr/>
          </p:nvSpPr>
          <p:spPr bwMode="auto">
            <a:xfrm rot="16200000">
              <a:off x="10301" y="3979"/>
              <a:ext cx="1134" cy="1531"/>
            </a:xfrm>
            <a:prstGeom prst="line">
              <a:avLst/>
            </a:prstGeom>
            <a:noFill/>
            <a:ln w="9525">
              <a:solidFill>
                <a:srgbClr val="000000"/>
              </a:solidFill>
              <a:round/>
              <a:headEnd type="triangle" w="sm" len="med"/>
              <a:tailEnd type="non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5" name="Line 45"/>
            <p:cNvSpPr>
              <a:spLocks noChangeShapeType="1"/>
            </p:cNvSpPr>
            <p:nvPr/>
          </p:nvSpPr>
          <p:spPr bwMode="auto">
            <a:xfrm rot="10800000" flipV="1">
              <a:off x="12200" y="6998"/>
              <a:ext cx="616" cy="0"/>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6" name="Line 46"/>
            <p:cNvSpPr>
              <a:spLocks noChangeShapeType="1"/>
            </p:cNvSpPr>
            <p:nvPr/>
          </p:nvSpPr>
          <p:spPr bwMode="auto">
            <a:xfrm rot="10800000" flipV="1">
              <a:off x="13584" y="6981"/>
              <a:ext cx="616" cy="0"/>
            </a:xfrm>
            <a:prstGeom prst="line">
              <a:avLst/>
            </a:prstGeom>
            <a:noFill/>
            <a:ln w="9525">
              <a:solidFill>
                <a:srgbClr val="000000"/>
              </a:solidFill>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7" name="Line 47"/>
            <p:cNvSpPr>
              <a:spLocks noChangeShapeType="1"/>
            </p:cNvSpPr>
            <p:nvPr/>
          </p:nvSpPr>
          <p:spPr bwMode="auto">
            <a:xfrm>
              <a:off x="10620" y="5700"/>
              <a:ext cx="2520" cy="936"/>
            </a:xfrm>
            <a:prstGeom prst="line">
              <a:avLst/>
            </a:prstGeom>
            <a:noFill/>
            <a:ln w="9525">
              <a:solidFill>
                <a:srgbClr val="000000"/>
              </a:solidFill>
              <a:prstDash val="dash"/>
              <a:round/>
              <a:headEnd/>
              <a:tailEnd type="triangle"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endParaRPr>
            </a:p>
          </p:txBody>
        </p:sp>
        <p:sp>
          <p:nvSpPr>
            <p:cNvPr id="209968" name="Rectangle 48"/>
            <p:cNvSpPr>
              <a:spLocks noChangeArrowheads="1"/>
            </p:cNvSpPr>
            <p:nvPr/>
          </p:nvSpPr>
          <p:spPr bwMode="auto">
            <a:xfrm>
              <a:off x="10900" y="5989"/>
              <a:ext cx="1620" cy="48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Calibri" pitchFamily="34" charset="0"/>
                  <a:ea typeface="宋体" pitchFamily="2" charset="-122"/>
                </a:rPr>
                <a:t>emergency</a:t>
              </a:r>
              <a:endParaRPr kumimoji="0" lang="zh-CN" sz="1400" b="0" i="0" u="none" strike="noStrike" cap="none" normalizeH="0" baseline="0" dirty="0" smtClean="0">
                <a:ln>
                  <a:noFill/>
                </a:ln>
                <a:solidFill>
                  <a:srgbClr val="000000"/>
                </a:solidFill>
                <a:effectLst/>
                <a:latin typeface="Arial" pitchFamily="34" charset="0"/>
                <a:ea typeface="宋体" pitchFamily="2" charset="-122"/>
              </a:endParaRP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0946" name="Group 2"/>
          <p:cNvGrpSpPr>
            <a:grpSpLocks/>
          </p:cNvGrpSpPr>
          <p:nvPr/>
        </p:nvGrpSpPr>
        <p:grpSpPr bwMode="auto">
          <a:xfrm>
            <a:off x="1142976" y="214290"/>
            <a:ext cx="7144054" cy="6429396"/>
            <a:chOff x="1797" y="7992"/>
            <a:chExt cx="9184" cy="7176"/>
          </a:xfrm>
        </p:grpSpPr>
        <p:sp>
          <p:nvSpPr>
            <p:cNvPr id="210947" name="Text Box 3"/>
            <p:cNvSpPr txBox="1">
              <a:spLocks noChangeArrowheads="1"/>
            </p:cNvSpPr>
            <p:nvPr/>
          </p:nvSpPr>
          <p:spPr bwMode="auto">
            <a:xfrm>
              <a:off x="1889" y="14657"/>
              <a:ext cx="6297" cy="511"/>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accent2">
                      <a:lumMod val="75000"/>
                    </a:schemeClr>
                  </a:solidFill>
                  <a:effectLst/>
                  <a:latin typeface="Times New Roman" pitchFamily="18" charset="0"/>
                  <a:ea typeface="黑体" pitchFamily="2" charset="-122"/>
                  <a:cs typeface="Times New Roman" pitchFamily="18" charset="0"/>
                </a:rPr>
                <a:t>Communication system based on GPRS</a:t>
              </a:r>
              <a:endParaRPr kumimoji="0" lang="zh-CN" sz="2000" b="1" i="0" u="none" strike="noStrike" cap="none" normalizeH="0" baseline="0" dirty="0" smtClean="0">
                <a:ln>
                  <a:noFill/>
                </a:ln>
                <a:solidFill>
                  <a:schemeClr val="accent2">
                    <a:lumMod val="75000"/>
                  </a:schemeClr>
                </a:solidFill>
                <a:effectLst/>
                <a:latin typeface="Times New Roman" pitchFamily="18" charset="0"/>
                <a:cs typeface="Times New Roman" pitchFamily="18" charset="0"/>
              </a:endParaRPr>
            </a:p>
          </p:txBody>
        </p:sp>
        <p:sp>
          <p:nvSpPr>
            <p:cNvPr id="210948" name="Oval 4"/>
            <p:cNvSpPr>
              <a:spLocks noChangeArrowheads="1"/>
            </p:cNvSpPr>
            <p:nvPr/>
          </p:nvSpPr>
          <p:spPr bwMode="auto">
            <a:xfrm>
              <a:off x="9962" y="14360"/>
              <a:ext cx="20" cy="5"/>
            </a:xfrm>
            <a:prstGeom prst="ellipse">
              <a:avLst/>
            </a:prstGeom>
            <a:solidFill>
              <a:srgbClr val="33CC33"/>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nvGrpSpPr>
            <p:cNvPr id="210949" name="Group 5"/>
            <p:cNvGrpSpPr>
              <a:grpSpLocks/>
            </p:cNvGrpSpPr>
            <p:nvPr/>
          </p:nvGrpSpPr>
          <p:grpSpPr bwMode="auto">
            <a:xfrm>
              <a:off x="9518" y="13571"/>
              <a:ext cx="471" cy="4"/>
              <a:chOff x="3896" y="2063"/>
              <a:chExt cx="330" cy="15"/>
            </a:xfrm>
          </p:grpSpPr>
          <p:sp>
            <p:nvSpPr>
              <p:cNvPr id="210950" name="Oval 6"/>
              <p:cNvSpPr>
                <a:spLocks noChangeArrowheads="1"/>
              </p:cNvSpPr>
              <p:nvPr/>
            </p:nvSpPr>
            <p:spPr bwMode="auto">
              <a:xfrm>
                <a:off x="3896" y="2063"/>
                <a:ext cx="16" cy="15"/>
              </a:xfrm>
              <a:prstGeom prst="ellipse">
                <a:avLst/>
              </a:prstGeom>
              <a:solidFill>
                <a:srgbClr val="000000"/>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51" name="Oval 7"/>
              <p:cNvSpPr>
                <a:spLocks noChangeArrowheads="1"/>
              </p:cNvSpPr>
              <p:nvPr/>
            </p:nvSpPr>
            <p:spPr bwMode="auto">
              <a:xfrm>
                <a:off x="4210" y="2063"/>
                <a:ext cx="16" cy="15"/>
              </a:xfrm>
              <a:prstGeom prst="ellipse">
                <a:avLst/>
              </a:prstGeom>
              <a:solidFill>
                <a:srgbClr val="000000"/>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nvGrpSpPr>
            <p:cNvPr id="210952" name="Group 8"/>
            <p:cNvGrpSpPr>
              <a:grpSpLocks/>
            </p:cNvGrpSpPr>
            <p:nvPr/>
          </p:nvGrpSpPr>
          <p:grpSpPr bwMode="auto">
            <a:xfrm>
              <a:off x="9024" y="13571"/>
              <a:ext cx="473" cy="4"/>
              <a:chOff x="3550" y="2063"/>
              <a:chExt cx="331" cy="15"/>
            </a:xfrm>
          </p:grpSpPr>
          <p:sp>
            <p:nvSpPr>
              <p:cNvPr id="210953" name="Oval 9"/>
              <p:cNvSpPr>
                <a:spLocks noChangeArrowheads="1"/>
              </p:cNvSpPr>
              <p:nvPr/>
            </p:nvSpPr>
            <p:spPr bwMode="auto">
              <a:xfrm>
                <a:off x="3550" y="2063"/>
                <a:ext cx="17" cy="15"/>
              </a:xfrm>
              <a:prstGeom prst="ellipse">
                <a:avLst/>
              </a:prstGeom>
              <a:solidFill>
                <a:srgbClr val="000000"/>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54" name="Oval 10"/>
              <p:cNvSpPr>
                <a:spLocks noChangeArrowheads="1"/>
              </p:cNvSpPr>
              <p:nvPr/>
            </p:nvSpPr>
            <p:spPr bwMode="auto">
              <a:xfrm>
                <a:off x="3864" y="2063"/>
                <a:ext cx="17" cy="15"/>
              </a:xfrm>
              <a:prstGeom prst="ellipse">
                <a:avLst/>
              </a:prstGeom>
              <a:solidFill>
                <a:srgbClr val="000000"/>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sp>
          <p:nvSpPr>
            <p:cNvPr id="210955" name="Oval 11"/>
            <p:cNvSpPr>
              <a:spLocks noChangeArrowheads="1"/>
            </p:cNvSpPr>
            <p:nvPr/>
          </p:nvSpPr>
          <p:spPr bwMode="auto">
            <a:xfrm>
              <a:off x="8712" y="13581"/>
              <a:ext cx="20" cy="6"/>
            </a:xfrm>
            <a:prstGeom prst="ellipse">
              <a:avLst/>
            </a:prstGeom>
            <a:solidFill>
              <a:srgbClr val="33CC33"/>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56" name="Oval 12"/>
            <p:cNvSpPr>
              <a:spLocks noChangeArrowheads="1"/>
            </p:cNvSpPr>
            <p:nvPr/>
          </p:nvSpPr>
          <p:spPr bwMode="auto">
            <a:xfrm>
              <a:off x="8742" y="13582"/>
              <a:ext cx="19" cy="5"/>
            </a:xfrm>
            <a:prstGeom prst="ellipse">
              <a:avLst/>
            </a:prstGeom>
            <a:solidFill>
              <a:srgbClr val="33CC33"/>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57" name="Oval 13"/>
            <p:cNvSpPr>
              <a:spLocks noChangeArrowheads="1"/>
            </p:cNvSpPr>
            <p:nvPr/>
          </p:nvSpPr>
          <p:spPr bwMode="auto">
            <a:xfrm>
              <a:off x="8767" y="13582"/>
              <a:ext cx="23" cy="5"/>
            </a:xfrm>
            <a:prstGeom prst="ellipse">
              <a:avLst/>
            </a:prstGeom>
            <a:solidFill>
              <a:srgbClr val="FF7C80"/>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58" name="Oval 14"/>
            <p:cNvSpPr>
              <a:spLocks noChangeArrowheads="1"/>
            </p:cNvSpPr>
            <p:nvPr/>
          </p:nvSpPr>
          <p:spPr bwMode="auto">
            <a:xfrm>
              <a:off x="8868" y="13582"/>
              <a:ext cx="20" cy="5"/>
            </a:xfrm>
            <a:prstGeom prst="ellipse">
              <a:avLst/>
            </a:prstGeom>
            <a:solidFill>
              <a:srgbClr val="33CC33"/>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59" name="Oval 15"/>
            <p:cNvSpPr>
              <a:spLocks noChangeArrowheads="1"/>
            </p:cNvSpPr>
            <p:nvPr/>
          </p:nvSpPr>
          <p:spPr bwMode="auto">
            <a:xfrm>
              <a:off x="8842" y="13582"/>
              <a:ext cx="20" cy="5"/>
            </a:xfrm>
            <a:prstGeom prst="ellipse">
              <a:avLst/>
            </a:prstGeom>
            <a:solidFill>
              <a:srgbClr val="33CC33"/>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60" name="Oval 16"/>
            <p:cNvSpPr>
              <a:spLocks noChangeArrowheads="1"/>
            </p:cNvSpPr>
            <p:nvPr/>
          </p:nvSpPr>
          <p:spPr bwMode="auto">
            <a:xfrm>
              <a:off x="8815" y="13582"/>
              <a:ext cx="20" cy="5"/>
            </a:xfrm>
            <a:prstGeom prst="ellipse">
              <a:avLst/>
            </a:prstGeom>
            <a:solidFill>
              <a:srgbClr val="33CC33"/>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nvGrpSpPr>
            <p:cNvPr id="210961" name="Group 17"/>
            <p:cNvGrpSpPr>
              <a:grpSpLocks/>
            </p:cNvGrpSpPr>
            <p:nvPr/>
          </p:nvGrpSpPr>
          <p:grpSpPr bwMode="auto">
            <a:xfrm>
              <a:off x="2808" y="12792"/>
              <a:ext cx="471" cy="6"/>
              <a:chOff x="3896" y="1873"/>
              <a:chExt cx="330" cy="15"/>
            </a:xfrm>
          </p:grpSpPr>
          <p:sp>
            <p:nvSpPr>
              <p:cNvPr id="210962" name="Oval 18"/>
              <p:cNvSpPr>
                <a:spLocks noChangeArrowheads="1"/>
              </p:cNvSpPr>
              <p:nvPr/>
            </p:nvSpPr>
            <p:spPr bwMode="auto">
              <a:xfrm>
                <a:off x="3896" y="1873"/>
                <a:ext cx="16" cy="15"/>
              </a:xfrm>
              <a:prstGeom prst="ellipse">
                <a:avLst/>
              </a:prstGeom>
              <a:solidFill>
                <a:srgbClr val="000000"/>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63" name="Oval 19"/>
              <p:cNvSpPr>
                <a:spLocks noChangeArrowheads="1"/>
              </p:cNvSpPr>
              <p:nvPr/>
            </p:nvSpPr>
            <p:spPr bwMode="auto">
              <a:xfrm>
                <a:off x="4210" y="1873"/>
                <a:ext cx="16" cy="15"/>
              </a:xfrm>
              <a:prstGeom prst="ellipse">
                <a:avLst/>
              </a:prstGeom>
              <a:solidFill>
                <a:srgbClr val="000000"/>
              </a:solidFill>
              <a:ln w="12700">
                <a:noFill/>
                <a:round/>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sp>
          <p:nvSpPr>
            <p:cNvPr id="210964" name="Rectangle 20"/>
            <p:cNvSpPr>
              <a:spLocks noChangeArrowheads="1"/>
            </p:cNvSpPr>
            <p:nvPr/>
          </p:nvSpPr>
          <p:spPr bwMode="auto">
            <a:xfrm>
              <a:off x="7289" y="11143"/>
              <a:ext cx="3428" cy="3096"/>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65" name="Rectangle 21"/>
            <p:cNvSpPr>
              <a:spLocks noChangeArrowheads="1"/>
            </p:cNvSpPr>
            <p:nvPr/>
          </p:nvSpPr>
          <p:spPr bwMode="auto">
            <a:xfrm>
              <a:off x="1797" y="13003"/>
              <a:ext cx="1800" cy="496"/>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Data collection terminals</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0966" name="Rectangle 22"/>
            <p:cNvSpPr>
              <a:spLocks noChangeArrowheads="1"/>
            </p:cNvSpPr>
            <p:nvPr/>
          </p:nvSpPr>
          <p:spPr bwMode="auto">
            <a:xfrm>
              <a:off x="7309" y="13095"/>
              <a:ext cx="1041" cy="35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server</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pic>
          <p:nvPicPr>
            <p:cNvPr id="210967" name="Picture 23"/>
            <p:cNvPicPr>
              <a:picLocks noChangeArrowheads="1"/>
            </p:cNvPicPr>
            <p:nvPr/>
          </p:nvPicPr>
          <p:blipFill>
            <a:blip r:embed="rId3"/>
            <a:srcRect/>
            <a:stretch>
              <a:fillRect/>
            </a:stretch>
          </p:blipFill>
          <p:spPr bwMode="auto">
            <a:xfrm>
              <a:off x="8660" y="13213"/>
              <a:ext cx="462" cy="411"/>
            </a:xfrm>
            <a:prstGeom prst="rect">
              <a:avLst/>
            </a:prstGeom>
            <a:noFill/>
            <a:ln w="12700">
              <a:noFill/>
              <a:miter lim="800000"/>
              <a:headEnd/>
              <a:tailEnd/>
            </a:ln>
            <a:effectLst/>
          </p:spPr>
        </p:pic>
        <p:sp>
          <p:nvSpPr>
            <p:cNvPr id="210968" name="Text Box 24"/>
            <p:cNvSpPr txBox="1">
              <a:spLocks noChangeArrowheads="1"/>
            </p:cNvSpPr>
            <p:nvPr/>
          </p:nvSpPr>
          <p:spPr bwMode="auto">
            <a:xfrm>
              <a:off x="8450" y="13570"/>
              <a:ext cx="2071" cy="7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Data processing</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grpSp>
          <p:nvGrpSpPr>
            <p:cNvPr id="210969" name="Group 25"/>
            <p:cNvGrpSpPr>
              <a:grpSpLocks/>
            </p:cNvGrpSpPr>
            <p:nvPr/>
          </p:nvGrpSpPr>
          <p:grpSpPr bwMode="auto">
            <a:xfrm flipH="1">
              <a:off x="7597" y="12562"/>
              <a:ext cx="347" cy="515"/>
              <a:chOff x="1121" y="2288"/>
              <a:chExt cx="247" cy="447"/>
            </a:xfrm>
          </p:grpSpPr>
          <p:grpSp>
            <p:nvGrpSpPr>
              <p:cNvPr id="210970" name="Group 26"/>
              <p:cNvGrpSpPr>
                <a:grpSpLocks/>
              </p:cNvGrpSpPr>
              <p:nvPr/>
            </p:nvGrpSpPr>
            <p:grpSpPr bwMode="auto">
              <a:xfrm>
                <a:off x="1127" y="2294"/>
                <a:ext cx="241" cy="441"/>
                <a:chOff x="1127" y="2294"/>
                <a:chExt cx="241" cy="441"/>
              </a:xfrm>
            </p:grpSpPr>
            <p:sp>
              <p:nvSpPr>
                <p:cNvPr id="210971" name="Rectangle 27"/>
                <p:cNvSpPr>
                  <a:spLocks noChangeArrowheads="1"/>
                </p:cNvSpPr>
                <p:nvPr/>
              </p:nvSpPr>
              <p:spPr bwMode="auto">
                <a:xfrm>
                  <a:off x="1209" y="2558"/>
                  <a:ext cx="1" cy="8"/>
                </a:xfrm>
                <a:prstGeom prst="rect">
                  <a:avLst/>
                </a:prstGeom>
                <a:solidFill>
                  <a:srgbClr val="000000"/>
                </a:solidFill>
                <a:ln w="127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2" name="Rectangle 28"/>
                <p:cNvSpPr>
                  <a:spLocks noChangeArrowheads="1"/>
                </p:cNvSpPr>
                <p:nvPr/>
              </p:nvSpPr>
              <p:spPr bwMode="auto">
                <a:xfrm>
                  <a:off x="1129" y="2342"/>
                  <a:ext cx="176" cy="392"/>
                </a:xfrm>
                <a:prstGeom prst="rect">
                  <a:avLst/>
                </a:prstGeom>
                <a:solidFill>
                  <a:srgbClr val="000000"/>
                </a:solidFill>
                <a:ln w="127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3" name="Freeform 29"/>
                <p:cNvSpPr>
                  <a:spLocks/>
                </p:cNvSpPr>
                <p:nvPr/>
              </p:nvSpPr>
              <p:spPr bwMode="auto">
                <a:xfrm>
                  <a:off x="1127" y="2294"/>
                  <a:ext cx="241" cy="49"/>
                </a:xfrm>
                <a:custGeom>
                  <a:avLst/>
                  <a:gdLst/>
                  <a:ahLst/>
                  <a:cxnLst>
                    <a:cxn ang="0">
                      <a:pos x="0" y="48"/>
                    </a:cxn>
                    <a:cxn ang="0">
                      <a:pos x="62" y="0"/>
                    </a:cxn>
                    <a:cxn ang="0">
                      <a:pos x="240" y="0"/>
                    </a:cxn>
                    <a:cxn ang="0">
                      <a:pos x="178" y="48"/>
                    </a:cxn>
                    <a:cxn ang="0">
                      <a:pos x="0" y="48"/>
                    </a:cxn>
                  </a:cxnLst>
                  <a:rect l="0" t="0" r="r" b="b"/>
                  <a:pathLst>
                    <a:path w="241" h="49">
                      <a:moveTo>
                        <a:pt x="0" y="48"/>
                      </a:moveTo>
                      <a:lnTo>
                        <a:pt x="62" y="0"/>
                      </a:lnTo>
                      <a:lnTo>
                        <a:pt x="240" y="0"/>
                      </a:lnTo>
                      <a:lnTo>
                        <a:pt x="178" y="48"/>
                      </a:lnTo>
                      <a:lnTo>
                        <a:pt x="0" y="48"/>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4" name="Freeform 30"/>
                <p:cNvSpPr>
                  <a:spLocks/>
                </p:cNvSpPr>
                <p:nvPr/>
              </p:nvSpPr>
              <p:spPr bwMode="auto">
                <a:xfrm>
                  <a:off x="1307" y="2294"/>
                  <a:ext cx="61" cy="441"/>
                </a:xfrm>
                <a:custGeom>
                  <a:avLst/>
                  <a:gdLst/>
                  <a:ahLst/>
                  <a:cxnLst>
                    <a:cxn ang="0">
                      <a:pos x="0" y="47"/>
                    </a:cxn>
                    <a:cxn ang="0">
                      <a:pos x="0" y="440"/>
                    </a:cxn>
                    <a:cxn ang="0">
                      <a:pos x="60" y="386"/>
                    </a:cxn>
                    <a:cxn ang="0">
                      <a:pos x="60" y="0"/>
                    </a:cxn>
                    <a:cxn ang="0">
                      <a:pos x="0" y="47"/>
                    </a:cxn>
                  </a:cxnLst>
                  <a:rect l="0" t="0" r="r" b="b"/>
                  <a:pathLst>
                    <a:path w="61" h="441">
                      <a:moveTo>
                        <a:pt x="0" y="47"/>
                      </a:moveTo>
                      <a:lnTo>
                        <a:pt x="0" y="440"/>
                      </a:lnTo>
                      <a:lnTo>
                        <a:pt x="60" y="386"/>
                      </a:lnTo>
                      <a:lnTo>
                        <a:pt x="60" y="0"/>
                      </a:lnTo>
                      <a:lnTo>
                        <a:pt x="0" y="47"/>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5" name="Freeform 31"/>
                <p:cNvSpPr>
                  <a:spLocks/>
                </p:cNvSpPr>
                <p:nvPr/>
              </p:nvSpPr>
              <p:spPr bwMode="auto">
                <a:xfrm>
                  <a:off x="1161" y="2366"/>
                  <a:ext cx="113" cy="1"/>
                </a:xfrm>
                <a:custGeom>
                  <a:avLst/>
                  <a:gdLst/>
                  <a:ahLst/>
                  <a:cxnLst>
                    <a:cxn ang="0">
                      <a:pos x="0" y="0"/>
                    </a:cxn>
                    <a:cxn ang="0">
                      <a:pos x="112" y="0"/>
                    </a:cxn>
                    <a:cxn ang="0">
                      <a:pos x="0" y="0"/>
                    </a:cxn>
                  </a:cxnLst>
                  <a:rect l="0" t="0" r="r" b="b"/>
                  <a:pathLst>
                    <a:path w="113" h="1">
                      <a:moveTo>
                        <a:pt x="0" y="0"/>
                      </a:moveTo>
                      <a:lnTo>
                        <a:pt x="112"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6" name="Freeform 32"/>
                <p:cNvSpPr>
                  <a:spLocks/>
                </p:cNvSpPr>
                <p:nvPr/>
              </p:nvSpPr>
              <p:spPr bwMode="auto">
                <a:xfrm>
                  <a:off x="1153" y="261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7" name="Freeform 33"/>
                <p:cNvSpPr>
                  <a:spLocks/>
                </p:cNvSpPr>
                <p:nvPr/>
              </p:nvSpPr>
              <p:spPr bwMode="auto">
                <a:xfrm>
                  <a:off x="1153" y="2630"/>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8" name="Freeform 34"/>
                <p:cNvSpPr>
                  <a:spLocks/>
                </p:cNvSpPr>
                <p:nvPr/>
              </p:nvSpPr>
              <p:spPr bwMode="auto">
                <a:xfrm>
                  <a:off x="1153" y="265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79" name="Freeform 35"/>
                <p:cNvSpPr>
                  <a:spLocks/>
                </p:cNvSpPr>
                <p:nvPr/>
              </p:nvSpPr>
              <p:spPr bwMode="auto">
                <a:xfrm>
                  <a:off x="1153" y="2670"/>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0" name="Freeform 36"/>
                <p:cNvSpPr>
                  <a:spLocks/>
                </p:cNvSpPr>
                <p:nvPr/>
              </p:nvSpPr>
              <p:spPr bwMode="auto">
                <a:xfrm>
                  <a:off x="1153" y="2686"/>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1" name="Freeform 37"/>
                <p:cNvSpPr>
                  <a:spLocks/>
                </p:cNvSpPr>
                <p:nvPr/>
              </p:nvSpPr>
              <p:spPr bwMode="auto">
                <a:xfrm>
                  <a:off x="1153" y="2702"/>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2" name="Freeform 38"/>
                <p:cNvSpPr>
                  <a:spLocks/>
                </p:cNvSpPr>
                <p:nvPr/>
              </p:nvSpPr>
              <p:spPr bwMode="auto">
                <a:xfrm>
                  <a:off x="1153" y="2718"/>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nvGrpSpPr>
              <p:cNvPr id="210983" name="Group 39"/>
              <p:cNvGrpSpPr>
                <a:grpSpLocks/>
              </p:cNvGrpSpPr>
              <p:nvPr/>
            </p:nvGrpSpPr>
            <p:grpSpPr bwMode="auto">
              <a:xfrm>
                <a:off x="1121" y="2288"/>
                <a:ext cx="241" cy="441"/>
                <a:chOff x="1121" y="2288"/>
                <a:chExt cx="241" cy="441"/>
              </a:xfrm>
            </p:grpSpPr>
            <p:sp>
              <p:nvSpPr>
                <p:cNvPr id="210984" name="Rectangle 40"/>
                <p:cNvSpPr>
                  <a:spLocks noChangeArrowheads="1"/>
                </p:cNvSpPr>
                <p:nvPr/>
              </p:nvSpPr>
              <p:spPr bwMode="auto">
                <a:xfrm>
                  <a:off x="1203" y="2552"/>
                  <a:ext cx="1" cy="8"/>
                </a:xfrm>
                <a:prstGeom prst="rect">
                  <a:avLst/>
                </a:prstGeom>
                <a:solidFill>
                  <a:srgbClr val="FEBA00"/>
                </a:solidFill>
                <a:ln w="254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5" name="Rectangle 41"/>
                <p:cNvSpPr>
                  <a:spLocks noChangeArrowheads="1"/>
                </p:cNvSpPr>
                <p:nvPr/>
              </p:nvSpPr>
              <p:spPr bwMode="auto">
                <a:xfrm>
                  <a:off x="1123" y="2336"/>
                  <a:ext cx="176" cy="392"/>
                </a:xfrm>
                <a:prstGeom prst="rect">
                  <a:avLst/>
                </a:prstGeom>
                <a:solidFill>
                  <a:srgbClr val="93917C"/>
                </a:solidFill>
                <a:ln w="1270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6" name="Freeform 42"/>
                <p:cNvSpPr>
                  <a:spLocks/>
                </p:cNvSpPr>
                <p:nvPr/>
              </p:nvSpPr>
              <p:spPr bwMode="auto">
                <a:xfrm>
                  <a:off x="1121" y="2288"/>
                  <a:ext cx="241" cy="49"/>
                </a:xfrm>
                <a:custGeom>
                  <a:avLst/>
                  <a:gdLst/>
                  <a:ahLst/>
                  <a:cxnLst>
                    <a:cxn ang="0">
                      <a:pos x="0" y="48"/>
                    </a:cxn>
                    <a:cxn ang="0">
                      <a:pos x="62" y="0"/>
                    </a:cxn>
                    <a:cxn ang="0">
                      <a:pos x="240" y="0"/>
                    </a:cxn>
                    <a:cxn ang="0">
                      <a:pos x="178" y="48"/>
                    </a:cxn>
                    <a:cxn ang="0">
                      <a:pos x="0" y="48"/>
                    </a:cxn>
                  </a:cxnLst>
                  <a:rect l="0" t="0" r="r" b="b"/>
                  <a:pathLst>
                    <a:path w="241" h="49">
                      <a:moveTo>
                        <a:pt x="0" y="48"/>
                      </a:moveTo>
                      <a:lnTo>
                        <a:pt x="62" y="0"/>
                      </a:lnTo>
                      <a:lnTo>
                        <a:pt x="240" y="0"/>
                      </a:lnTo>
                      <a:lnTo>
                        <a:pt x="178" y="48"/>
                      </a:lnTo>
                      <a:lnTo>
                        <a:pt x="0" y="48"/>
                      </a:lnTo>
                    </a:path>
                  </a:pathLst>
                </a:custGeom>
                <a:solidFill>
                  <a:srgbClr val="ADAA9B"/>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7" name="Freeform 43"/>
                <p:cNvSpPr>
                  <a:spLocks/>
                </p:cNvSpPr>
                <p:nvPr/>
              </p:nvSpPr>
              <p:spPr bwMode="auto">
                <a:xfrm>
                  <a:off x="1301" y="2288"/>
                  <a:ext cx="61" cy="441"/>
                </a:xfrm>
                <a:custGeom>
                  <a:avLst/>
                  <a:gdLst/>
                  <a:ahLst/>
                  <a:cxnLst>
                    <a:cxn ang="0">
                      <a:pos x="0" y="47"/>
                    </a:cxn>
                    <a:cxn ang="0">
                      <a:pos x="0" y="440"/>
                    </a:cxn>
                    <a:cxn ang="0">
                      <a:pos x="60" y="386"/>
                    </a:cxn>
                    <a:cxn ang="0">
                      <a:pos x="60" y="0"/>
                    </a:cxn>
                    <a:cxn ang="0">
                      <a:pos x="0" y="47"/>
                    </a:cxn>
                  </a:cxnLst>
                  <a:rect l="0" t="0" r="r" b="b"/>
                  <a:pathLst>
                    <a:path w="61" h="441">
                      <a:moveTo>
                        <a:pt x="0" y="47"/>
                      </a:moveTo>
                      <a:lnTo>
                        <a:pt x="0" y="440"/>
                      </a:lnTo>
                      <a:lnTo>
                        <a:pt x="60" y="386"/>
                      </a:lnTo>
                      <a:lnTo>
                        <a:pt x="60" y="0"/>
                      </a:lnTo>
                      <a:lnTo>
                        <a:pt x="0" y="47"/>
                      </a:lnTo>
                    </a:path>
                  </a:pathLst>
                </a:custGeom>
                <a:solidFill>
                  <a:srgbClr val="7F7C5B"/>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8" name="Freeform 44"/>
                <p:cNvSpPr>
                  <a:spLocks/>
                </p:cNvSpPr>
                <p:nvPr/>
              </p:nvSpPr>
              <p:spPr bwMode="auto">
                <a:xfrm>
                  <a:off x="1155" y="2360"/>
                  <a:ext cx="113" cy="1"/>
                </a:xfrm>
                <a:custGeom>
                  <a:avLst/>
                  <a:gdLst/>
                  <a:ahLst/>
                  <a:cxnLst>
                    <a:cxn ang="0">
                      <a:pos x="0" y="0"/>
                    </a:cxn>
                    <a:cxn ang="0">
                      <a:pos x="112" y="0"/>
                    </a:cxn>
                    <a:cxn ang="0">
                      <a:pos x="0" y="0"/>
                    </a:cxn>
                  </a:cxnLst>
                  <a:rect l="0" t="0" r="r" b="b"/>
                  <a:pathLst>
                    <a:path w="113" h="1">
                      <a:moveTo>
                        <a:pt x="0" y="0"/>
                      </a:moveTo>
                      <a:lnTo>
                        <a:pt x="112" y="0"/>
                      </a:lnTo>
                      <a:lnTo>
                        <a:pt x="0" y="0"/>
                      </a:lnTo>
                    </a:path>
                  </a:pathLst>
                </a:custGeom>
                <a:noFill/>
                <a:ln w="12700" cap="rnd" cmpd="sng">
                  <a:solidFill>
                    <a:srgbClr val="000000"/>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89" name="Freeform 45"/>
                <p:cNvSpPr>
                  <a:spLocks/>
                </p:cNvSpPr>
                <p:nvPr/>
              </p:nvSpPr>
              <p:spPr bwMode="auto">
                <a:xfrm>
                  <a:off x="1147" y="2608"/>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0" name="Freeform 46"/>
                <p:cNvSpPr>
                  <a:spLocks/>
                </p:cNvSpPr>
                <p:nvPr/>
              </p:nvSpPr>
              <p:spPr bwMode="auto">
                <a:xfrm>
                  <a:off x="1147" y="262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1" name="Freeform 47"/>
                <p:cNvSpPr>
                  <a:spLocks/>
                </p:cNvSpPr>
                <p:nvPr/>
              </p:nvSpPr>
              <p:spPr bwMode="auto">
                <a:xfrm>
                  <a:off x="1147" y="2648"/>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2" name="Freeform 48"/>
                <p:cNvSpPr>
                  <a:spLocks/>
                </p:cNvSpPr>
                <p:nvPr/>
              </p:nvSpPr>
              <p:spPr bwMode="auto">
                <a:xfrm>
                  <a:off x="1147" y="266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3" name="Freeform 49"/>
                <p:cNvSpPr>
                  <a:spLocks/>
                </p:cNvSpPr>
                <p:nvPr/>
              </p:nvSpPr>
              <p:spPr bwMode="auto">
                <a:xfrm>
                  <a:off x="1147" y="2680"/>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4" name="Freeform 50"/>
                <p:cNvSpPr>
                  <a:spLocks/>
                </p:cNvSpPr>
                <p:nvPr/>
              </p:nvSpPr>
              <p:spPr bwMode="auto">
                <a:xfrm>
                  <a:off x="1147" y="2696"/>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5" name="Freeform 51"/>
                <p:cNvSpPr>
                  <a:spLocks/>
                </p:cNvSpPr>
                <p:nvPr/>
              </p:nvSpPr>
              <p:spPr bwMode="auto">
                <a:xfrm>
                  <a:off x="1147" y="2712"/>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dirty="0">
                    <a:solidFill>
                      <a:srgbClr val="000000"/>
                    </a:solidFill>
                    <a:latin typeface="Times New Roman" pitchFamily="18" charset="0"/>
                    <a:cs typeface="Times New Roman" pitchFamily="18" charset="0"/>
                  </a:endParaRPr>
                </a:p>
              </p:txBody>
            </p:sp>
          </p:grpSp>
        </p:grpSp>
        <p:sp>
          <p:nvSpPr>
            <p:cNvPr id="210996" name="Line 52"/>
            <p:cNvSpPr>
              <a:spLocks noChangeShapeType="1"/>
            </p:cNvSpPr>
            <p:nvPr/>
          </p:nvSpPr>
          <p:spPr bwMode="auto">
            <a:xfrm flipH="1">
              <a:off x="8311" y="11469"/>
              <a:ext cx="10" cy="2587"/>
            </a:xfrm>
            <a:prstGeom prst="line">
              <a:avLst/>
            </a:prstGeom>
            <a:noFill/>
            <a:ln w="9525">
              <a:solidFill>
                <a:srgbClr val="3366FF"/>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7" name="Line 53"/>
            <p:cNvSpPr>
              <a:spLocks noChangeShapeType="1"/>
            </p:cNvSpPr>
            <p:nvPr/>
          </p:nvSpPr>
          <p:spPr bwMode="auto">
            <a:xfrm>
              <a:off x="8017" y="12902"/>
              <a:ext cx="288" cy="0"/>
            </a:xfrm>
            <a:prstGeom prst="line">
              <a:avLst/>
            </a:prstGeom>
            <a:noFill/>
            <a:ln w="9525">
              <a:solidFill>
                <a:srgbClr val="3366FF"/>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8" name="Line 54"/>
            <p:cNvSpPr>
              <a:spLocks noChangeShapeType="1"/>
            </p:cNvSpPr>
            <p:nvPr/>
          </p:nvSpPr>
          <p:spPr bwMode="auto">
            <a:xfrm>
              <a:off x="8316" y="13448"/>
              <a:ext cx="344" cy="3"/>
            </a:xfrm>
            <a:prstGeom prst="line">
              <a:avLst/>
            </a:prstGeom>
            <a:noFill/>
            <a:ln w="9525">
              <a:solidFill>
                <a:srgbClr val="3366FF"/>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0999" name="Rectangle 55"/>
            <p:cNvSpPr>
              <a:spLocks noChangeArrowheads="1"/>
            </p:cNvSpPr>
            <p:nvPr/>
          </p:nvSpPr>
          <p:spPr bwMode="auto">
            <a:xfrm>
              <a:off x="2440" y="11979"/>
              <a:ext cx="1483" cy="525"/>
            </a:xfrm>
            <a:prstGeom prst="rect">
              <a:avLst/>
            </a:prstGeom>
            <a:no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GPRS/GSM</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Terminals</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000" name="Line 56"/>
            <p:cNvSpPr>
              <a:spLocks noChangeShapeType="1"/>
            </p:cNvSpPr>
            <p:nvPr/>
          </p:nvSpPr>
          <p:spPr bwMode="auto">
            <a:xfrm flipH="1">
              <a:off x="2418" y="8702"/>
              <a:ext cx="441" cy="3295"/>
            </a:xfrm>
            <a:prstGeom prst="line">
              <a:avLst/>
            </a:prstGeom>
            <a:noFill/>
            <a:ln w="1905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01" name="Text Box 57"/>
            <p:cNvSpPr txBox="1">
              <a:spLocks noChangeArrowheads="1"/>
            </p:cNvSpPr>
            <p:nvPr/>
          </p:nvSpPr>
          <p:spPr bwMode="auto">
            <a:xfrm>
              <a:off x="2164" y="13494"/>
              <a:ext cx="1561" cy="509"/>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Monitoring station</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002" name="Text Box 58"/>
            <p:cNvSpPr txBox="1">
              <a:spLocks noChangeArrowheads="1"/>
            </p:cNvSpPr>
            <p:nvPr/>
          </p:nvSpPr>
          <p:spPr bwMode="auto">
            <a:xfrm>
              <a:off x="8717" y="14280"/>
              <a:ext cx="2264" cy="576"/>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Central Receiving station</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003" name="Rectangle 59"/>
            <p:cNvSpPr>
              <a:spLocks noChangeArrowheads="1"/>
            </p:cNvSpPr>
            <p:nvPr/>
          </p:nvSpPr>
          <p:spPr bwMode="auto">
            <a:xfrm>
              <a:off x="8216" y="12303"/>
              <a:ext cx="1286" cy="64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receiver</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pic>
          <p:nvPicPr>
            <p:cNvPr id="211004" name="Picture 60"/>
            <p:cNvPicPr>
              <a:picLocks noChangeArrowheads="1"/>
            </p:cNvPicPr>
            <p:nvPr/>
          </p:nvPicPr>
          <p:blipFill>
            <a:blip r:embed="rId3"/>
            <a:srcRect/>
            <a:stretch>
              <a:fillRect/>
            </a:stretch>
          </p:blipFill>
          <p:spPr bwMode="auto">
            <a:xfrm>
              <a:off x="8633" y="11914"/>
              <a:ext cx="462" cy="411"/>
            </a:xfrm>
            <a:prstGeom prst="rect">
              <a:avLst/>
            </a:prstGeom>
            <a:noFill/>
            <a:ln w="12700">
              <a:noFill/>
              <a:miter lim="800000"/>
              <a:headEnd/>
              <a:tailEnd/>
            </a:ln>
            <a:effectLst/>
          </p:spPr>
        </p:pic>
        <p:pic>
          <p:nvPicPr>
            <p:cNvPr id="211005" name="Picture 61" descr="h7110"/>
            <p:cNvPicPr>
              <a:picLocks noChangeAspect="1" noChangeArrowheads="1"/>
            </p:cNvPicPr>
            <p:nvPr/>
          </p:nvPicPr>
          <p:blipFill>
            <a:blip r:embed="rId4" cstate="print"/>
            <a:srcRect/>
            <a:stretch>
              <a:fillRect/>
            </a:stretch>
          </p:blipFill>
          <p:spPr bwMode="auto">
            <a:xfrm>
              <a:off x="2073" y="12123"/>
              <a:ext cx="489" cy="546"/>
            </a:xfrm>
            <a:prstGeom prst="rect">
              <a:avLst/>
            </a:prstGeom>
            <a:noFill/>
            <a:ln w="9525">
              <a:noFill/>
              <a:miter lim="800000"/>
              <a:headEnd/>
              <a:tailEnd/>
            </a:ln>
          </p:spPr>
        </p:pic>
        <p:sp>
          <p:nvSpPr>
            <p:cNvPr id="211006" name="Text Box 62"/>
            <p:cNvSpPr txBox="1">
              <a:spLocks noChangeArrowheads="1"/>
            </p:cNvSpPr>
            <p:nvPr/>
          </p:nvSpPr>
          <p:spPr bwMode="auto">
            <a:xfrm>
              <a:off x="1902" y="12766"/>
              <a:ext cx="1083" cy="308"/>
            </a:xfrm>
            <a:prstGeom prst="rect">
              <a:avLst/>
            </a:prstGeom>
            <a:solidFill>
              <a:srgbClr val="FFFFFF"/>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FF"/>
              </a:extrusionClr>
            </a:sp3d>
          </p:spPr>
          <p:txBody>
            <a:bodyPr vert="horz" wrap="square" lIns="91440" tIns="45720" rIns="91440" bIns="45720" numCol="1" anchor="t" anchorCtr="0" compatLnSpc="1">
              <a:prstTxWarp prst="textNoShape">
                <a:avLst/>
              </a:prstTxWarp>
              <a:flatTx/>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rgbClr val="000000"/>
                  </a:solidFill>
                  <a:effectLst/>
                  <a:latin typeface="Times New Roman" pitchFamily="18" charset="0"/>
                  <a:cs typeface="Times New Roman" pitchFamily="18" charset="0"/>
                </a:rPr>
                <a:t>RTU</a:t>
              </a:r>
              <a:endParaRPr kumimoji="0" lang="zh-CN" altLang="zh-CN" sz="1400" b="0" i="0" u="none" strike="noStrike" cap="none" normalizeH="0" baseline="0" smtClean="0">
                <a:ln>
                  <a:noFill/>
                </a:ln>
                <a:solidFill>
                  <a:srgbClr val="000000"/>
                </a:solidFill>
                <a:effectLst/>
                <a:latin typeface="Times New Roman" pitchFamily="18" charset="0"/>
                <a:cs typeface="Times New Roman" pitchFamily="18" charset="0"/>
              </a:endParaRPr>
            </a:p>
          </p:txBody>
        </p:sp>
        <p:sp>
          <p:nvSpPr>
            <p:cNvPr id="211007" name="Rectangle 63"/>
            <p:cNvSpPr>
              <a:spLocks noChangeArrowheads="1"/>
            </p:cNvSpPr>
            <p:nvPr/>
          </p:nvSpPr>
          <p:spPr bwMode="auto">
            <a:xfrm>
              <a:off x="9614" y="11845"/>
              <a:ext cx="1183" cy="515"/>
            </a:xfrm>
            <a:prstGeom prst="rect">
              <a:avLst/>
            </a:prstGeom>
            <a:no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GSM</a:t>
              </a:r>
              <a:r>
                <a:rPr kumimoji="0" lang="en-US" altLang="zh-CN" sz="1400" b="0" i="0" u="none" strike="noStrike" cap="none" normalizeH="0" dirty="0" smtClean="0">
                  <a:ln>
                    <a:noFill/>
                  </a:ln>
                  <a:solidFill>
                    <a:srgbClr val="000000"/>
                  </a:solidFill>
                  <a:effectLst/>
                  <a:latin typeface="Times New Roman" pitchFamily="18" charset="0"/>
                  <a:cs typeface="Times New Roman" pitchFamily="18" charset="0"/>
                </a:rPr>
                <a:t> terminals</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pic>
          <p:nvPicPr>
            <p:cNvPr id="211008" name="Picture 64" descr="h7110"/>
            <p:cNvPicPr>
              <a:picLocks noChangeAspect="1" noChangeArrowheads="1"/>
            </p:cNvPicPr>
            <p:nvPr/>
          </p:nvPicPr>
          <p:blipFill>
            <a:blip r:embed="rId4" cstate="print"/>
            <a:srcRect/>
            <a:stretch>
              <a:fillRect/>
            </a:stretch>
          </p:blipFill>
          <p:spPr bwMode="auto">
            <a:xfrm>
              <a:off x="9414" y="11646"/>
              <a:ext cx="489" cy="547"/>
            </a:xfrm>
            <a:prstGeom prst="rect">
              <a:avLst/>
            </a:prstGeom>
            <a:noFill/>
            <a:ln w="9525">
              <a:noFill/>
              <a:miter lim="800000"/>
              <a:headEnd/>
              <a:tailEnd/>
            </a:ln>
          </p:spPr>
        </p:pic>
        <p:sp>
          <p:nvSpPr>
            <p:cNvPr id="211009" name="Line 65"/>
            <p:cNvSpPr>
              <a:spLocks noChangeShapeType="1"/>
            </p:cNvSpPr>
            <p:nvPr/>
          </p:nvSpPr>
          <p:spPr bwMode="auto">
            <a:xfrm flipH="1">
              <a:off x="9033" y="12073"/>
              <a:ext cx="421" cy="13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10" name="Rectangle 66"/>
            <p:cNvSpPr>
              <a:spLocks noChangeArrowheads="1"/>
            </p:cNvSpPr>
            <p:nvPr/>
          </p:nvSpPr>
          <p:spPr bwMode="auto">
            <a:xfrm>
              <a:off x="3746" y="8004"/>
              <a:ext cx="4706" cy="2608"/>
            </a:xfrm>
            <a:prstGeom prst="rect">
              <a:avLst/>
            </a:prstGeom>
            <a:solidFill>
              <a:srgbClr val="CCFFFF"/>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nvGrpSpPr>
            <p:cNvPr id="211011" name="Group 67"/>
            <p:cNvGrpSpPr>
              <a:grpSpLocks/>
            </p:cNvGrpSpPr>
            <p:nvPr/>
          </p:nvGrpSpPr>
          <p:grpSpPr bwMode="auto">
            <a:xfrm>
              <a:off x="6482" y="9779"/>
              <a:ext cx="1203" cy="696"/>
              <a:chOff x="2292" y="1498"/>
              <a:chExt cx="732" cy="628"/>
            </a:xfrm>
          </p:grpSpPr>
          <p:pic>
            <p:nvPicPr>
              <p:cNvPr id="211012" name="Picture 68"/>
              <p:cNvPicPr>
                <a:picLocks noChangeArrowheads="1"/>
              </p:cNvPicPr>
              <p:nvPr/>
            </p:nvPicPr>
            <p:blipFill>
              <a:blip r:embed="rId5"/>
              <a:srcRect/>
              <a:stretch>
                <a:fillRect/>
              </a:stretch>
            </p:blipFill>
            <p:spPr bwMode="auto">
              <a:xfrm>
                <a:off x="2400" y="1824"/>
                <a:ext cx="520" cy="302"/>
              </a:xfrm>
              <a:prstGeom prst="rect">
                <a:avLst/>
              </a:prstGeom>
              <a:noFill/>
              <a:ln w="12700">
                <a:noFill/>
                <a:miter lim="800000"/>
                <a:headEnd/>
                <a:tailEnd/>
              </a:ln>
              <a:effectLst/>
            </p:spPr>
          </p:pic>
          <p:sp>
            <p:nvSpPr>
              <p:cNvPr id="211013" name="Text Box 69"/>
              <p:cNvSpPr txBox="1">
                <a:spLocks noChangeArrowheads="1"/>
              </p:cNvSpPr>
              <p:nvPr/>
            </p:nvSpPr>
            <p:spPr bwMode="auto">
              <a:xfrm>
                <a:off x="2292" y="1498"/>
                <a:ext cx="732" cy="352"/>
              </a:xfrm>
              <a:prstGeom prst="rect">
                <a:avLst/>
              </a:prstGeom>
              <a:noFill/>
              <a:ln w="9525">
                <a:noFill/>
                <a:miter lim="800000"/>
                <a:headEnd/>
                <a:tailEnd/>
              </a:ln>
              <a:effectLst/>
            </p:spPr>
            <p:txBody>
              <a:bodyPr vert="horz" wrap="square" lIns="60350" tIns="30175" rIns="60350" bIns="30175"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pic>
          <p:nvPicPr>
            <p:cNvPr id="211014" name="Picture 70"/>
            <p:cNvPicPr>
              <a:picLocks noChangeArrowheads="1"/>
            </p:cNvPicPr>
            <p:nvPr/>
          </p:nvPicPr>
          <p:blipFill>
            <a:blip r:embed="rId6"/>
            <a:srcRect/>
            <a:stretch>
              <a:fillRect/>
            </a:stretch>
          </p:blipFill>
          <p:spPr bwMode="auto">
            <a:xfrm>
              <a:off x="7745" y="11326"/>
              <a:ext cx="855" cy="334"/>
            </a:xfrm>
            <a:prstGeom prst="rect">
              <a:avLst/>
            </a:prstGeom>
            <a:noFill/>
            <a:ln w="12700">
              <a:noFill/>
              <a:miter lim="800000"/>
              <a:headEnd/>
              <a:tailEnd/>
            </a:ln>
            <a:effectLst/>
          </p:spPr>
        </p:pic>
        <p:grpSp>
          <p:nvGrpSpPr>
            <p:cNvPr id="211015" name="Group 71"/>
            <p:cNvGrpSpPr>
              <a:grpSpLocks/>
            </p:cNvGrpSpPr>
            <p:nvPr/>
          </p:nvGrpSpPr>
          <p:grpSpPr bwMode="auto">
            <a:xfrm>
              <a:off x="3758" y="9823"/>
              <a:ext cx="1087" cy="527"/>
              <a:chOff x="635" y="1536"/>
              <a:chExt cx="661" cy="475"/>
            </a:xfrm>
          </p:grpSpPr>
          <p:pic>
            <p:nvPicPr>
              <p:cNvPr id="211016" name="Picture 72"/>
              <p:cNvPicPr>
                <a:picLocks noChangeArrowheads="1"/>
              </p:cNvPicPr>
              <p:nvPr/>
            </p:nvPicPr>
            <p:blipFill>
              <a:blip r:embed="rId7"/>
              <a:srcRect/>
              <a:stretch>
                <a:fillRect/>
              </a:stretch>
            </p:blipFill>
            <p:spPr bwMode="auto">
              <a:xfrm>
                <a:off x="1008" y="1536"/>
                <a:ext cx="288" cy="475"/>
              </a:xfrm>
              <a:prstGeom prst="rect">
                <a:avLst/>
              </a:prstGeom>
              <a:noFill/>
              <a:ln w="12700">
                <a:noFill/>
                <a:miter lim="800000"/>
                <a:headEnd/>
                <a:tailEnd/>
              </a:ln>
              <a:effectLst/>
            </p:spPr>
          </p:pic>
          <p:sp>
            <p:nvSpPr>
              <p:cNvPr id="211017" name="Text Box 73"/>
              <p:cNvSpPr txBox="1">
                <a:spLocks noChangeArrowheads="1"/>
              </p:cNvSpPr>
              <p:nvPr/>
            </p:nvSpPr>
            <p:spPr bwMode="auto">
              <a:xfrm>
                <a:off x="635" y="1584"/>
                <a:ext cx="421" cy="207"/>
              </a:xfrm>
              <a:prstGeom prst="rect">
                <a:avLst/>
              </a:prstGeom>
              <a:noFill/>
              <a:ln w="9525">
                <a:noFill/>
                <a:miter lim="800000"/>
                <a:headEnd/>
                <a:tailEnd/>
              </a:ln>
              <a:effectLst/>
            </p:spPr>
            <p:txBody>
              <a:bodyPr vert="horz" wrap="square" lIns="60350" tIns="30175" rIns="60350" bIns="30175"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nvGrpSpPr>
            <p:cNvPr id="211018" name="Group 74"/>
            <p:cNvGrpSpPr>
              <a:grpSpLocks/>
            </p:cNvGrpSpPr>
            <p:nvPr/>
          </p:nvGrpSpPr>
          <p:grpSpPr bwMode="auto">
            <a:xfrm>
              <a:off x="5543" y="9991"/>
              <a:ext cx="643" cy="660"/>
              <a:chOff x="2660" y="2643"/>
              <a:chExt cx="391" cy="597"/>
            </a:xfrm>
          </p:grpSpPr>
          <p:grpSp>
            <p:nvGrpSpPr>
              <p:cNvPr id="211019" name="Group 75"/>
              <p:cNvGrpSpPr>
                <a:grpSpLocks/>
              </p:cNvGrpSpPr>
              <p:nvPr/>
            </p:nvGrpSpPr>
            <p:grpSpPr bwMode="auto">
              <a:xfrm>
                <a:off x="2695" y="2687"/>
                <a:ext cx="321" cy="553"/>
                <a:chOff x="2695" y="2687"/>
                <a:chExt cx="321" cy="553"/>
              </a:xfrm>
            </p:grpSpPr>
            <p:sp>
              <p:nvSpPr>
                <p:cNvPr id="211020" name="Rectangle 76"/>
                <p:cNvSpPr>
                  <a:spLocks noChangeArrowheads="1"/>
                </p:cNvSpPr>
                <p:nvPr/>
              </p:nvSpPr>
              <p:spPr bwMode="auto">
                <a:xfrm>
                  <a:off x="2893" y="2749"/>
                  <a:ext cx="119" cy="491"/>
                </a:xfrm>
                <a:prstGeom prst="rect">
                  <a:avLst/>
                </a:prstGeom>
                <a:solidFill>
                  <a:srgbClr val="E0E0E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1" name="Freeform 77"/>
                <p:cNvSpPr>
                  <a:spLocks/>
                </p:cNvSpPr>
                <p:nvPr/>
              </p:nvSpPr>
              <p:spPr bwMode="auto">
                <a:xfrm>
                  <a:off x="2699" y="2687"/>
                  <a:ext cx="194" cy="552"/>
                </a:xfrm>
                <a:custGeom>
                  <a:avLst/>
                  <a:gdLst/>
                  <a:ahLst/>
                  <a:cxnLst>
                    <a:cxn ang="0">
                      <a:pos x="0" y="419"/>
                    </a:cxn>
                    <a:cxn ang="0">
                      <a:pos x="194" y="552"/>
                    </a:cxn>
                    <a:cxn ang="0">
                      <a:pos x="194" y="66"/>
                    </a:cxn>
                    <a:cxn ang="0">
                      <a:pos x="163" y="42"/>
                    </a:cxn>
                    <a:cxn ang="0">
                      <a:pos x="0" y="0"/>
                    </a:cxn>
                    <a:cxn ang="0">
                      <a:pos x="0" y="419"/>
                    </a:cxn>
                  </a:cxnLst>
                  <a:rect l="0" t="0" r="r" b="b"/>
                  <a:pathLst>
                    <a:path w="194" h="552">
                      <a:moveTo>
                        <a:pt x="0" y="419"/>
                      </a:moveTo>
                      <a:lnTo>
                        <a:pt x="194" y="552"/>
                      </a:lnTo>
                      <a:lnTo>
                        <a:pt x="194" y="66"/>
                      </a:lnTo>
                      <a:lnTo>
                        <a:pt x="163" y="42"/>
                      </a:lnTo>
                      <a:lnTo>
                        <a:pt x="0" y="0"/>
                      </a:lnTo>
                      <a:lnTo>
                        <a:pt x="0" y="419"/>
                      </a:lnTo>
                      <a:close/>
                    </a:path>
                  </a:pathLst>
                </a:custGeom>
                <a:solidFill>
                  <a:srgbClr val="60606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2" name="Freeform 78"/>
                <p:cNvSpPr>
                  <a:spLocks/>
                </p:cNvSpPr>
                <p:nvPr/>
              </p:nvSpPr>
              <p:spPr bwMode="auto">
                <a:xfrm>
                  <a:off x="2891" y="2749"/>
                  <a:ext cx="119" cy="55"/>
                </a:xfrm>
                <a:custGeom>
                  <a:avLst/>
                  <a:gdLst/>
                  <a:ahLst/>
                  <a:cxnLst>
                    <a:cxn ang="0">
                      <a:pos x="0" y="0"/>
                    </a:cxn>
                    <a:cxn ang="0">
                      <a:pos x="119" y="0"/>
                    </a:cxn>
                    <a:cxn ang="0">
                      <a:pos x="119" y="55"/>
                    </a:cxn>
                    <a:cxn ang="0">
                      <a:pos x="0" y="25"/>
                    </a:cxn>
                    <a:cxn ang="0">
                      <a:pos x="0" y="0"/>
                    </a:cxn>
                  </a:cxnLst>
                  <a:rect l="0" t="0" r="r" b="b"/>
                  <a:pathLst>
                    <a:path w="119" h="55">
                      <a:moveTo>
                        <a:pt x="0" y="0"/>
                      </a:moveTo>
                      <a:lnTo>
                        <a:pt x="119" y="0"/>
                      </a:lnTo>
                      <a:lnTo>
                        <a:pt x="119" y="55"/>
                      </a:lnTo>
                      <a:lnTo>
                        <a:pt x="0" y="25"/>
                      </a:lnTo>
                      <a:lnTo>
                        <a:pt x="0" y="0"/>
                      </a:lnTo>
                      <a:close/>
                    </a:path>
                  </a:pathLst>
                </a:custGeom>
                <a:solidFill>
                  <a:srgbClr val="80808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3" name="Rectangle 79"/>
                <p:cNvSpPr>
                  <a:spLocks noChangeArrowheads="1"/>
                </p:cNvSpPr>
                <p:nvPr/>
              </p:nvSpPr>
              <p:spPr bwMode="auto">
                <a:xfrm>
                  <a:off x="2893" y="2821"/>
                  <a:ext cx="57"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4" name="Rectangle 80"/>
                <p:cNvSpPr>
                  <a:spLocks noChangeArrowheads="1"/>
                </p:cNvSpPr>
                <p:nvPr/>
              </p:nvSpPr>
              <p:spPr bwMode="auto">
                <a:xfrm>
                  <a:off x="2955" y="2820"/>
                  <a:ext cx="60"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5" name="Rectangle 81"/>
                <p:cNvSpPr>
                  <a:spLocks noChangeArrowheads="1"/>
                </p:cNvSpPr>
                <p:nvPr/>
              </p:nvSpPr>
              <p:spPr bwMode="auto">
                <a:xfrm>
                  <a:off x="2923" y="2787"/>
                  <a:ext cx="60" cy="29"/>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6" name="Rectangle 82"/>
                <p:cNvSpPr>
                  <a:spLocks noChangeArrowheads="1"/>
                </p:cNvSpPr>
                <p:nvPr/>
              </p:nvSpPr>
              <p:spPr bwMode="auto">
                <a:xfrm>
                  <a:off x="2985" y="2787"/>
                  <a:ext cx="31"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7" name="Rectangle 83"/>
                <p:cNvSpPr>
                  <a:spLocks noChangeArrowheads="1"/>
                </p:cNvSpPr>
                <p:nvPr/>
              </p:nvSpPr>
              <p:spPr bwMode="auto">
                <a:xfrm>
                  <a:off x="2889" y="2787"/>
                  <a:ext cx="31"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8" name="Rectangle 84"/>
                <p:cNvSpPr>
                  <a:spLocks noChangeArrowheads="1"/>
                </p:cNvSpPr>
                <p:nvPr/>
              </p:nvSpPr>
              <p:spPr bwMode="auto">
                <a:xfrm>
                  <a:off x="2892" y="2754"/>
                  <a:ext cx="60"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29" name="Rectangle 85"/>
                <p:cNvSpPr>
                  <a:spLocks noChangeArrowheads="1"/>
                </p:cNvSpPr>
                <p:nvPr/>
              </p:nvSpPr>
              <p:spPr bwMode="auto">
                <a:xfrm>
                  <a:off x="2956" y="2754"/>
                  <a:ext cx="60" cy="30"/>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0" name="Rectangle 86"/>
                <p:cNvSpPr>
                  <a:spLocks noChangeArrowheads="1"/>
                </p:cNvSpPr>
                <p:nvPr/>
              </p:nvSpPr>
              <p:spPr bwMode="auto">
                <a:xfrm>
                  <a:off x="2892" y="2886"/>
                  <a:ext cx="58"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1" name="Rectangle 87"/>
                <p:cNvSpPr>
                  <a:spLocks noChangeArrowheads="1"/>
                </p:cNvSpPr>
                <p:nvPr/>
              </p:nvSpPr>
              <p:spPr bwMode="auto">
                <a:xfrm>
                  <a:off x="2954" y="2885"/>
                  <a:ext cx="60" cy="30"/>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2" name="Rectangle 88"/>
                <p:cNvSpPr>
                  <a:spLocks noChangeArrowheads="1"/>
                </p:cNvSpPr>
                <p:nvPr/>
              </p:nvSpPr>
              <p:spPr bwMode="auto">
                <a:xfrm>
                  <a:off x="2922" y="2853"/>
                  <a:ext cx="60" cy="27"/>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3" name="Rectangle 89"/>
                <p:cNvSpPr>
                  <a:spLocks noChangeArrowheads="1"/>
                </p:cNvSpPr>
                <p:nvPr/>
              </p:nvSpPr>
              <p:spPr bwMode="auto">
                <a:xfrm>
                  <a:off x="2985" y="2853"/>
                  <a:ext cx="30" cy="27"/>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4" name="Rectangle 90"/>
                <p:cNvSpPr>
                  <a:spLocks noChangeArrowheads="1"/>
                </p:cNvSpPr>
                <p:nvPr/>
              </p:nvSpPr>
              <p:spPr bwMode="auto">
                <a:xfrm>
                  <a:off x="2893" y="2853"/>
                  <a:ext cx="26" cy="27"/>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5" name="Rectangle 91"/>
                <p:cNvSpPr>
                  <a:spLocks noChangeArrowheads="1"/>
                </p:cNvSpPr>
                <p:nvPr/>
              </p:nvSpPr>
              <p:spPr bwMode="auto">
                <a:xfrm>
                  <a:off x="2892" y="2950"/>
                  <a:ext cx="58"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6" name="Rectangle 92"/>
                <p:cNvSpPr>
                  <a:spLocks noChangeArrowheads="1"/>
                </p:cNvSpPr>
                <p:nvPr/>
              </p:nvSpPr>
              <p:spPr bwMode="auto">
                <a:xfrm>
                  <a:off x="2954" y="2949"/>
                  <a:ext cx="60"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7" name="Rectangle 93"/>
                <p:cNvSpPr>
                  <a:spLocks noChangeArrowheads="1"/>
                </p:cNvSpPr>
                <p:nvPr/>
              </p:nvSpPr>
              <p:spPr bwMode="auto">
                <a:xfrm>
                  <a:off x="2922" y="2917"/>
                  <a:ext cx="60"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8" name="Rectangle 94"/>
                <p:cNvSpPr>
                  <a:spLocks noChangeArrowheads="1"/>
                </p:cNvSpPr>
                <p:nvPr/>
              </p:nvSpPr>
              <p:spPr bwMode="auto">
                <a:xfrm>
                  <a:off x="2985" y="2916"/>
                  <a:ext cx="30" cy="29"/>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39" name="Rectangle 95"/>
                <p:cNvSpPr>
                  <a:spLocks noChangeArrowheads="1"/>
                </p:cNvSpPr>
                <p:nvPr/>
              </p:nvSpPr>
              <p:spPr bwMode="auto">
                <a:xfrm>
                  <a:off x="2892" y="2916"/>
                  <a:ext cx="27"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0" name="Rectangle 96"/>
                <p:cNvSpPr>
                  <a:spLocks noChangeArrowheads="1"/>
                </p:cNvSpPr>
                <p:nvPr/>
              </p:nvSpPr>
              <p:spPr bwMode="auto">
                <a:xfrm>
                  <a:off x="2892" y="3016"/>
                  <a:ext cx="57" cy="27"/>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1" name="Rectangle 97"/>
                <p:cNvSpPr>
                  <a:spLocks noChangeArrowheads="1"/>
                </p:cNvSpPr>
                <p:nvPr/>
              </p:nvSpPr>
              <p:spPr bwMode="auto">
                <a:xfrm>
                  <a:off x="2954" y="3015"/>
                  <a:ext cx="60"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2" name="Rectangle 98"/>
                <p:cNvSpPr>
                  <a:spLocks noChangeArrowheads="1"/>
                </p:cNvSpPr>
                <p:nvPr/>
              </p:nvSpPr>
              <p:spPr bwMode="auto">
                <a:xfrm>
                  <a:off x="2922" y="2982"/>
                  <a:ext cx="60" cy="28"/>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3" name="Rectangle 99"/>
                <p:cNvSpPr>
                  <a:spLocks noChangeArrowheads="1"/>
                </p:cNvSpPr>
                <p:nvPr/>
              </p:nvSpPr>
              <p:spPr bwMode="auto">
                <a:xfrm>
                  <a:off x="2984" y="2982"/>
                  <a:ext cx="30"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4" name="Rectangle 100"/>
                <p:cNvSpPr>
                  <a:spLocks noChangeArrowheads="1"/>
                </p:cNvSpPr>
                <p:nvPr/>
              </p:nvSpPr>
              <p:spPr bwMode="auto">
                <a:xfrm>
                  <a:off x="2893" y="2982"/>
                  <a:ext cx="25"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5" name="Rectangle 101"/>
                <p:cNvSpPr>
                  <a:spLocks noChangeArrowheads="1"/>
                </p:cNvSpPr>
                <p:nvPr/>
              </p:nvSpPr>
              <p:spPr bwMode="auto">
                <a:xfrm>
                  <a:off x="2892" y="3080"/>
                  <a:ext cx="58" cy="27"/>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6" name="Rectangle 102"/>
                <p:cNvSpPr>
                  <a:spLocks noChangeArrowheads="1"/>
                </p:cNvSpPr>
                <p:nvPr/>
              </p:nvSpPr>
              <p:spPr bwMode="auto">
                <a:xfrm>
                  <a:off x="2955" y="3079"/>
                  <a:ext cx="60"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7" name="Rectangle 103"/>
                <p:cNvSpPr>
                  <a:spLocks noChangeArrowheads="1"/>
                </p:cNvSpPr>
                <p:nvPr/>
              </p:nvSpPr>
              <p:spPr bwMode="auto">
                <a:xfrm>
                  <a:off x="2923" y="3046"/>
                  <a:ext cx="60"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8" name="Rectangle 104"/>
                <p:cNvSpPr>
                  <a:spLocks noChangeArrowheads="1"/>
                </p:cNvSpPr>
                <p:nvPr/>
              </p:nvSpPr>
              <p:spPr bwMode="auto">
                <a:xfrm>
                  <a:off x="2985" y="3046"/>
                  <a:ext cx="31"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49" name="Rectangle 105"/>
                <p:cNvSpPr>
                  <a:spLocks noChangeArrowheads="1"/>
                </p:cNvSpPr>
                <p:nvPr/>
              </p:nvSpPr>
              <p:spPr bwMode="auto">
                <a:xfrm>
                  <a:off x="2892" y="3146"/>
                  <a:ext cx="58" cy="28"/>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0" name="Rectangle 106"/>
                <p:cNvSpPr>
                  <a:spLocks noChangeArrowheads="1"/>
                </p:cNvSpPr>
                <p:nvPr/>
              </p:nvSpPr>
              <p:spPr bwMode="auto">
                <a:xfrm>
                  <a:off x="2954" y="3145"/>
                  <a:ext cx="60" cy="29"/>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1" name="Rectangle 107"/>
                <p:cNvSpPr>
                  <a:spLocks noChangeArrowheads="1"/>
                </p:cNvSpPr>
                <p:nvPr/>
              </p:nvSpPr>
              <p:spPr bwMode="auto">
                <a:xfrm>
                  <a:off x="2922" y="3112"/>
                  <a:ext cx="60" cy="28"/>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2" name="Rectangle 108"/>
                <p:cNvSpPr>
                  <a:spLocks noChangeArrowheads="1"/>
                </p:cNvSpPr>
                <p:nvPr/>
              </p:nvSpPr>
              <p:spPr bwMode="auto">
                <a:xfrm>
                  <a:off x="2985" y="3112"/>
                  <a:ext cx="30"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3" name="Rectangle 109"/>
                <p:cNvSpPr>
                  <a:spLocks noChangeArrowheads="1"/>
                </p:cNvSpPr>
                <p:nvPr/>
              </p:nvSpPr>
              <p:spPr bwMode="auto">
                <a:xfrm>
                  <a:off x="2893" y="3112"/>
                  <a:ext cx="26"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4" name="Rectangle 110"/>
                <p:cNvSpPr>
                  <a:spLocks noChangeArrowheads="1"/>
                </p:cNvSpPr>
                <p:nvPr/>
              </p:nvSpPr>
              <p:spPr bwMode="auto">
                <a:xfrm>
                  <a:off x="2892" y="3210"/>
                  <a:ext cx="58" cy="27"/>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5" name="Rectangle 111"/>
                <p:cNvSpPr>
                  <a:spLocks noChangeArrowheads="1"/>
                </p:cNvSpPr>
                <p:nvPr/>
              </p:nvSpPr>
              <p:spPr bwMode="auto">
                <a:xfrm>
                  <a:off x="2954" y="3208"/>
                  <a:ext cx="60" cy="30"/>
                </a:xfrm>
                <a:prstGeom prst="rect">
                  <a:avLst/>
                </a:prstGeom>
                <a:solidFill>
                  <a:srgbClr val="4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6" name="Rectangle 112"/>
                <p:cNvSpPr>
                  <a:spLocks noChangeArrowheads="1"/>
                </p:cNvSpPr>
                <p:nvPr/>
              </p:nvSpPr>
              <p:spPr bwMode="auto">
                <a:xfrm>
                  <a:off x="2922" y="3176"/>
                  <a:ext cx="60" cy="28"/>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7" name="Rectangle 113"/>
                <p:cNvSpPr>
                  <a:spLocks noChangeArrowheads="1"/>
                </p:cNvSpPr>
                <p:nvPr/>
              </p:nvSpPr>
              <p:spPr bwMode="auto">
                <a:xfrm>
                  <a:off x="2985" y="3176"/>
                  <a:ext cx="30"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8" name="Rectangle 114"/>
                <p:cNvSpPr>
                  <a:spLocks noChangeArrowheads="1"/>
                </p:cNvSpPr>
                <p:nvPr/>
              </p:nvSpPr>
              <p:spPr bwMode="auto">
                <a:xfrm>
                  <a:off x="2892" y="3176"/>
                  <a:ext cx="27" cy="28"/>
                </a:xfrm>
                <a:prstGeom prst="rect">
                  <a:avLst/>
                </a:prstGeom>
                <a:solidFill>
                  <a:srgbClr val="E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59" name="Freeform 115"/>
                <p:cNvSpPr>
                  <a:spLocks/>
                </p:cNvSpPr>
                <p:nvPr/>
              </p:nvSpPr>
              <p:spPr bwMode="auto">
                <a:xfrm>
                  <a:off x="2877" y="3200"/>
                  <a:ext cx="16" cy="35"/>
                </a:xfrm>
                <a:custGeom>
                  <a:avLst/>
                  <a:gdLst/>
                  <a:ahLst/>
                  <a:cxnLst>
                    <a:cxn ang="0">
                      <a:pos x="16" y="9"/>
                    </a:cxn>
                    <a:cxn ang="0">
                      <a:pos x="16" y="35"/>
                    </a:cxn>
                    <a:cxn ang="0">
                      <a:pos x="0" y="25"/>
                    </a:cxn>
                    <a:cxn ang="0">
                      <a:pos x="0" y="0"/>
                    </a:cxn>
                    <a:cxn ang="0">
                      <a:pos x="16" y="9"/>
                    </a:cxn>
                  </a:cxnLst>
                  <a:rect l="0" t="0" r="r" b="b"/>
                  <a:pathLst>
                    <a:path w="16" h="35">
                      <a:moveTo>
                        <a:pt x="16" y="9"/>
                      </a:moveTo>
                      <a:lnTo>
                        <a:pt x="16" y="35"/>
                      </a:lnTo>
                      <a:lnTo>
                        <a:pt x="0" y="25"/>
                      </a:lnTo>
                      <a:lnTo>
                        <a:pt x="0" y="0"/>
                      </a:lnTo>
                      <a:lnTo>
                        <a:pt x="16" y="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0" name="Freeform 116"/>
                <p:cNvSpPr>
                  <a:spLocks/>
                </p:cNvSpPr>
                <p:nvPr/>
              </p:nvSpPr>
              <p:spPr bwMode="auto">
                <a:xfrm>
                  <a:off x="2824" y="3163"/>
                  <a:ext cx="49" cy="61"/>
                </a:xfrm>
                <a:custGeom>
                  <a:avLst/>
                  <a:gdLst/>
                  <a:ahLst/>
                  <a:cxnLst>
                    <a:cxn ang="0">
                      <a:pos x="49" y="34"/>
                    </a:cxn>
                    <a:cxn ang="0">
                      <a:pos x="49" y="61"/>
                    </a:cxn>
                    <a:cxn ang="0">
                      <a:pos x="0" y="26"/>
                    </a:cxn>
                    <a:cxn ang="0">
                      <a:pos x="0" y="0"/>
                    </a:cxn>
                    <a:cxn ang="0">
                      <a:pos x="49" y="34"/>
                    </a:cxn>
                  </a:cxnLst>
                  <a:rect l="0" t="0" r="r" b="b"/>
                  <a:pathLst>
                    <a:path w="49" h="61">
                      <a:moveTo>
                        <a:pt x="49" y="34"/>
                      </a:moveTo>
                      <a:lnTo>
                        <a:pt x="49" y="61"/>
                      </a:lnTo>
                      <a:lnTo>
                        <a:pt x="0" y="26"/>
                      </a:lnTo>
                      <a:lnTo>
                        <a:pt x="0" y="0"/>
                      </a:lnTo>
                      <a:lnTo>
                        <a:pt x="49" y="34"/>
                      </a:lnTo>
                      <a:close/>
                    </a:path>
                  </a:pathLst>
                </a:custGeom>
                <a:solidFill>
                  <a:srgbClr val="4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1" name="Freeform 117"/>
                <p:cNvSpPr>
                  <a:spLocks/>
                </p:cNvSpPr>
                <p:nvPr/>
              </p:nvSpPr>
              <p:spPr bwMode="auto">
                <a:xfrm>
                  <a:off x="2773" y="3130"/>
                  <a:ext cx="49" cy="58"/>
                </a:xfrm>
                <a:custGeom>
                  <a:avLst/>
                  <a:gdLst/>
                  <a:ahLst/>
                  <a:cxnLst>
                    <a:cxn ang="0">
                      <a:pos x="49" y="33"/>
                    </a:cxn>
                    <a:cxn ang="0">
                      <a:pos x="49" y="58"/>
                    </a:cxn>
                    <a:cxn ang="0">
                      <a:pos x="0" y="24"/>
                    </a:cxn>
                    <a:cxn ang="0">
                      <a:pos x="0" y="0"/>
                    </a:cxn>
                    <a:cxn ang="0">
                      <a:pos x="49" y="33"/>
                    </a:cxn>
                  </a:cxnLst>
                  <a:rect l="0" t="0" r="r" b="b"/>
                  <a:pathLst>
                    <a:path w="49" h="58">
                      <a:moveTo>
                        <a:pt x="49" y="33"/>
                      </a:moveTo>
                      <a:lnTo>
                        <a:pt x="49" y="58"/>
                      </a:lnTo>
                      <a:lnTo>
                        <a:pt x="0" y="24"/>
                      </a:lnTo>
                      <a:lnTo>
                        <a:pt x="0" y="0"/>
                      </a:lnTo>
                      <a:lnTo>
                        <a:pt x="49" y="33"/>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2" name="Freeform 118"/>
                <p:cNvSpPr>
                  <a:spLocks/>
                </p:cNvSpPr>
                <p:nvPr/>
              </p:nvSpPr>
              <p:spPr bwMode="auto">
                <a:xfrm>
                  <a:off x="2721" y="3095"/>
                  <a:ext cx="49" cy="57"/>
                </a:xfrm>
                <a:custGeom>
                  <a:avLst/>
                  <a:gdLst/>
                  <a:ahLst/>
                  <a:cxnLst>
                    <a:cxn ang="0">
                      <a:pos x="49" y="33"/>
                    </a:cxn>
                    <a:cxn ang="0">
                      <a:pos x="49" y="57"/>
                    </a:cxn>
                    <a:cxn ang="0">
                      <a:pos x="0" y="24"/>
                    </a:cxn>
                    <a:cxn ang="0">
                      <a:pos x="0" y="0"/>
                    </a:cxn>
                    <a:cxn ang="0">
                      <a:pos x="49" y="33"/>
                    </a:cxn>
                  </a:cxnLst>
                  <a:rect l="0" t="0" r="r" b="b"/>
                  <a:pathLst>
                    <a:path w="49" h="57">
                      <a:moveTo>
                        <a:pt x="49" y="33"/>
                      </a:moveTo>
                      <a:lnTo>
                        <a:pt x="49" y="57"/>
                      </a:lnTo>
                      <a:lnTo>
                        <a:pt x="0" y="24"/>
                      </a:lnTo>
                      <a:lnTo>
                        <a:pt x="0" y="0"/>
                      </a:lnTo>
                      <a:lnTo>
                        <a:pt x="49" y="33"/>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3" name="Freeform 119"/>
                <p:cNvSpPr>
                  <a:spLocks/>
                </p:cNvSpPr>
                <p:nvPr/>
              </p:nvSpPr>
              <p:spPr bwMode="auto">
                <a:xfrm>
                  <a:off x="2695" y="3077"/>
                  <a:ext cx="24" cy="40"/>
                </a:xfrm>
                <a:custGeom>
                  <a:avLst/>
                  <a:gdLst/>
                  <a:ahLst/>
                  <a:cxnLst>
                    <a:cxn ang="0">
                      <a:pos x="24" y="16"/>
                    </a:cxn>
                    <a:cxn ang="0">
                      <a:pos x="24" y="40"/>
                    </a:cxn>
                    <a:cxn ang="0">
                      <a:pos x="0" y="23"/>
                    </a:cxn>
                    <a:cxn ang="0">
                      <a:pos x="0" y="0"/>
                    </a:cxn>
                    <a:cxn ang="0">
                      <a:pos x="24" y="16"/>
                    </a:cxn>
                  </a:cxnLst>
                  <a:rect l="0" t="0" r="r" b="b"/>
                  <a:pathLst>
                    <a:path w="24" h="40">
                      <a:moveTo>
                        <a:pt x="24" y="16"/>
                      </a:moveTo>
                      <a:lnTo>
                        <a:pt x="24" y="40"/>
                      </a:lnTo>
                      <a:lnTo>
                        <a:pt x="0" y="23"/>
                      </a:lnTo>
                      <a:lnTo>
                        <a:pt x="0" y="0"/>
                      </a:lnTo>
                      <a:lnTo>
                        <a:pt x="24" y="1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4" name="Freeform 120"/>
                <p:cNvSpPr>
                  <a:spLocks/>
                </p:cNvSpPr>
                <p:nvPr/>
              </p:nvSpPr>
              <p:spPr bwMode="auto">
                <a:xfrm>
                  <a:off x="2877" y="2751"/>
                  <a:ext cx="16" cy="30"/>
                </a:xfrm>
                <a:custGeom>
                  <a:avLst/>
                  <a:gdLst/>
                  <a:ahLst/>
                  <a:cxnLst>
                    <a:cxn ang="0">
                      <a:pos x="16" y="3"/>
                    </a:cxn>
                    <a:cxn ang="0">
                      <a:pos x="16" y="30"/>
                    </a:cxn>
                    <a:cxn ang="0">
                      <a:pos x="0" y="24"/>
                    </a:cxn>
                    <a:cxn ang="0">
                      <a:pos x="0" y="0"/>
                    </a:cxn>
                    <a:cxn ang="0">
                      <a:pos x="16" y="3"/>
                    </a:cxn>
                  </a:cxnLst>
                  <a:rect l="0" t="0" r="r" b="b"/>
                  <a:pathLst>
                    <a:path w="16" h="30">
                      <a:moveTo>
                        <a:pt x="16" y="3"/>
                      </a:moveTo>
                      <a:lnTo>
                        <a:pt x="16" y="30"/>
                      </a:lnTo>
                      <a:lnTo>
                        <a:pt x="0" y="24"/>
                      </a:lnTo>
                      <a:lnTo>
                        <a:pt x="0" y="0"/>
                      </a:lnTo>
                      <a:lnTo>
                        <a:pt x="16" y="3"/>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5" name="Freeform 121"/>
                <p:cNvSpPr>
                  <a:spLocks/>
                </p:cNvSpPr>
                <p:nvPr/>
              </p:nvSpPr>
              <p:spPr bwMode="auto">
                <a:xfrm>
                  <a:off x="2824" y="2732"/>
                  <a:ext cx="49" cy="43"/>
                </a:xfrm>
                <a:custGeom>
                  <a:avLst/>
                  <a:gdLst/>
                  <a:ahLst/>
                  <a:cxnLst>
                    <a:cxn ang="0">
                      <a:pos x="49" y="17"/>
                    </a:cxn>
                    <a:cxn ang="0">
                      <a:pos x="49" y="43"/>
                    </a:cxn>
                    <a:cxn ang="0">
                      <a:pos x="0" y="26"/>
                    </a:cxn>
                    <a:cxn ang="0">
                      <a:pos x="0" y="0"/>
                    </a:cxn>
                    <a:cxn ang="0">
                      <a:pos x="49" y="17"/>
                    </a:cxn>
                  </a:cxnLst>
                  <a:rect l="0" t="0" r="r" b="b"/>
                  <a:pathLst>
                    <a:path w="49" h="43">
                      <a:moveTo>
                        <a:pt x="49" y="17"/>
                      </a:moveTo>
                      <a:lnTo>
                        <a:pt x="49" y="43"/>
                      </a:lnTo>
                      <a:lnTo>
                        <a:pt x="0" y="26"/>
                      </a:lnTo>
                      <a:lnTo>
                        <a:pt x="0" y="0"/>
                      </a:lnTo>
                      <a:lnTo>
                        <a:pt x="49" y="17"/>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6" name="Freeform 122"/>
                <p:cNvSpPr>
                  <a:spLocks/>
                </p:cNvSpPr>
                <p:nvPr/>
              </p:nvSpPr>
              <p:spPr bwMode="auto">
                <a:xfrm>
                  <a:off x="2773" y="2715"/>
                  <a:ext cx="49" cy="41"/>
                </a:xfrm>
                <a:custGeom>
                  <a:avLst/>
                  <a:gdLst/>
                  <a:ahLst/>
                  <a:cxnLst>
                    <a:cxn ang="0">
                      <a:pos x="49" y="16"/>
                    </a:cxn>
                    <a:cxn ang="0">
                      <a:pos x="49" y="41"/>
                    </a:cxn>
                    <a:cxn ang="0">
                      <a:pos x="0" y="24"/>
                    </a:cxn>
                    <a:cxn ang="0">
                      <a:pos x="0" y="0"/>
                    </a:cxn>
                    <a:cxn ang="0">
                      <a:pos x="49" y="16"/>
                    </a:cxn>
                  </a:cxnLst>
                  <a:rect l="0" t="0" r="r" b="b"/>
                  <a:pathLst>
                    <a:path w="49" h="41">
                      <a:moveTo>
                        <a:pt x="49" y="16"/>
                      </a:moveTo>
                      <a:lnTo>
                        <a:pt x="49" y="41"/>
                      </a:lnTo>
                      <a:lnTo>
                        <a:pt x="0" y="24"/>
                      </a:lnTo>
                      <a:lnTo>
                        <a:pt x="0" y="0"/>
                      </a:lnTo>
                      <a:lnTo>
                        <a:pt x="49" y="1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7" name="Freeform 123"/>
                <p:cNvSpPr>
                  <a:spLocks/>
                </p:cNvSpPr>
                <p:nvPr/>
              </p:nvSpPr>
              <p:spPr bwMode="auto">
                <a:xfrm>
                  <a:off x="2721" y="2698"/>
                  <a:ext cx="49" cy="40"/>
                </a:xfrm>
                <a:custGeom>
                  <a:avLst/>
                  <a:gdLst/>
                  <a:ahLst/>
                  <a:cxnLst>
                    <a:cxn ang="0">
                      <a:pos x="49" y="16"/>
                    </a:cxn>
                    <a:cxn ang="0">
                      <a:pos x="49" y="40"/>
                    </a:cxn>
                    <a:cxn ang="0">
                      <a:pos x="0" y="24"/>
                    </a:cxn>
                    <a:cxn ang="0">
                      <a:pos x="0" y="0"/>
                    </a:cxn>
                    <a:cxn ang="0">
                      <a:pos x="49" y="16"/>
                    </a:cxn>
                  </a:cxnLst>
                  <a:rect l="0" t="0" r="r" b="b"/>
                  <a:pathLst>
                    <a:path w="49" h="40">
                      <a:moveTo>
                        <a:pt x="49" y="16"/>
                      </a:moveTo>
                      <a:lnTo>
                        <a:pt x="49" y="40"/>
                      </a:lnTo>
                      <a:lnTo>
                        <a:pt x="0" y="24"/>
                      </a:lnTo>
                      <a:lnTo>
                        <a:pt x="0" y="0"/>
                      </a:lnTo>
                      <a:lnTo>
                        <a:pt x="49" y="1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8" name="Freeform 124"/>
                <p:cNvSpPr>
                  <a:spLocks/>
                </p:cNvSpPr>
                <p:nvPr/>
              </p:nvSpPr>
              <p:spPr bwMode="auto">
                <a:xfrm>
                  <a:off x="2695" y="2689"/>
                  <a:ext cx="24" cy="32"/>
                </a:xfrm>
                <a:custGeom>
                  <a:avLst/>
                  <a:gdLst/>
                  <a:ahLst/>
                  <a:cxnLst>
                    <a:cxn ang="0">
                      <a:pos x="24" y="8"/>
                    </a:cxn>
                    <a:cxn ang="0">
                      <a:pos x="24" y="32"/>
                    </a:cxn>
                    <a:cxn ang="0">
                      <a:pos x="0" y="24"/>
                    </a:cxn>
                    <a:cxn ang="0">
                      <a:pos x="0" y="0"/>
                    </a:cxn>
                    <a:cxn ang="0">
                      <a:pos x="24" y="8"/>
                    </a:cxn>
                  </a:cxnLst>
                  <a:rect l="0" t="0" r="r" b="b"/>
                  <a:pathLst>
                    <a:path w="24" h="32">
                      <a:moveTo>
                        <a:pt x="24" y="8"/>
                      </a:moveTo>
                      <a:lnTo>
                        <a:pt x="24" y="32"/>
                      </a:lnTo>
                      <a:lnTo>
                        <a:pt x="0" y="24"/>
                      </a:lnTo>
                      <a:lnTo>
                        <a:pt x="0" y="0"/>
                      </a:lnTo>
                      <a:lnTo>
                        <a:pt x="24" y="8"/>
                      </a:lnTo>
                      <a:close/>
                    </a:path>
                  </a:pathLst>
                </a:custGeom>
                <a:solidFill>
                  <a:srgbClr val="4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69" name="Freeform 125"/>
                <p:cNvSpPr>
                  <a:spLocks/>
                </p:cNvSpPr>
                <p:nvPr/>
              </p:nvSpPr>
              <p:spPr bwMode="auto">
                <a:xfrm>
                  <a:off x="2824" y="2794"/>
                  <a:ext cx="49" cy="45"/>
                </a:xfrm>
                <a:custGeom>
                  <a:avLst/>
                  <a:gdLst/>
                  <a:ahLst/>
                  <a:cxnLst>
                    <a:cxn ang="0">
                      <a:pos x="49" y="19"/>
                    </a:cxn>
                    <a:cxn ang="0">
                      <a:pos x="49" y="45"/>
                    </a:cxn>
                    <a:cxn ang="0">
                      <a:pos x="0" y="25"/>
                    </a:cxn>
                    <a:cxn ang="0">
                      <a:pos x="0" y="0"/>
                    </a:cxn>
                    <a:cxn ang="0">
                      <a:pos x="49" y="19"/>
                    </a:cxn>
                  </a:cxnLst>
                  <a:rect l="0" t="0" r="r" b="b"/>
                  <a:pathLst>
                    <a:path w="49" h="45">
                      <a:moveTo>
                        <a:pt x="49" y="19"/>
                      </a:moveTo>
                      <a:lnTo>
                        <a:pt x="49" y="45"/>
                      </a:lnTo>
                      <a:lnTo>
                        <a:pt x="0" y="25"/>
                      </a:lnTo>
                      <a:lnTo>
                        <a:pt x="0" y="0"/>
                      </a:lnTo>
                      <a:lnTo>
                        <a:pt x="49" y="1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0" name="Freeform 126"/>
                <p:cNvSpPr>
                  <a:spLocks/>
                </p:cNvSpPr>
                <p:nvPr/>
              </p:nvSpPr>
              <p:spPr bwMode="auto">
                <a:xfrm>
                  <a:off x="2773" y="2774"/>
                  <a:ext cx="49" cy="44"/>
                </a:xfrm>
                <a:custGeom>
                  <a:avLst/>
                  <a:gdLst/>
                  <a:ahLst/>
                  <a:cxnLst>
                    <a:cxn ang="0">
                      <a:pos x="49" y="20"/>
                    </a:cxn>
                    <a:cxn ang="0">
                      <a:pos x="49" y="44"/>
                    </a:cxn>
                    <a:cxn ang="0">
                      <a:pos x="0" y="25"/>
                    </a:cxn>
                    <a:cxn ang="0">
                      <a:pos x="0" y="0"/>
                    </a:cxn>
                    <a:cxn ang="0">
                      <a:pos x="49" y="20"/>
                    </a:cxn>
                  </a:cxnLst>
                  <a:rect l="0" t="0" r="r" b="b"/>
                  <a:pathLst>
                    <a:path w="49" h="44">
                      <a:moveTo>
                        <a:pt x="49" y="20"/>
                      </a:moveTo>
                      <a:lnTo>
                        <a:pt x="49" y="44"/>
                      </a:lnTo>
                      <a:lnTo>
                        <a:pt x="0" y="25"/>
                      </a:lnTo>
                      <a:lnTo>
                        <a:pt x="0" y="0"/>
                      </a:lnTo>
                      <a:lnTo>
                        <a:pt x="49" y="20"/>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1" name="Freeform 127"/>
                <p:cNvSpPr>
                  <a:spLocks/>
                </p:cNvSpPr>
                <p:nvPr/>
              </p:nvSpPr>
              <p:spPr bwMode="auto">
                <a:xfrm>
                  <a:off x="2721" y="2754"/>
                  <a:ext cx="49" cy="44"/>
                </a:xfrm>
                <a:custGeom>
                  <a:avLst/>
                  <a:gdLst/>
                  <a:ahLst/>
                  <a:cxnLst>
                    <a:cxn ang="0">
                      <a:pos x="49" y="19"/>
                    </a:cxn>
                    <a:cxn ang="0">
                      <a:pos x="49" y="44"/>
                    </a:cxn>
                    <a:cxn ang="0">
                      <a:pos x="0" y="24"/>
                    </a:cxn>
                    <a:cxn ang="0">
                      <a:pos x="0" y="0"/>
                    </a:cxn>
                    <a:cxn ang="0">
                      <a:pos x="49" y="19"/>
                    </a:cxn>
                  </a:cxnLst>
                  <a:rect l="0" t="0" r="r" b="b"/>
                  <a:pathLst>
                    <a:path w="49" h="44">
                      <a:moveTo>
                        <a:pt x="49" y="19"/>
                      </a:moveTo>
                      <a:lnTo>
                        <a:pt x="49" y="44"/>
                      </a:lnTo>
                      <a:lnTo>
                        <a:pt x="0" y="24"/>
                      </a:lnTo>
                      <a:lnTo>
                        <a:pt x="0" y="0"/>
                      </a:lnTo>
                      <a:lnTo>
                        <a:pt x="49" y="19"/>
                      </a:lnTo>
                      <a:close/>
                    </a:path>
                  </a:pathLst>
                </a:custGeom>
                <a:solidFill>
                  <a:srgbClr val="4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2" name="Freeform 128"/>
                <p:cNvSpPr>
                  <a:spLocks/>
                </p:cNvSpPr>
                <p:nvPr/>
              </p:nvSpPr>
              <p:spPr bwMode="auto">
                <a:xfrm>
                  <a:off x="2695" y="2745"/>
                  <a:ext cx="24" cy="33"/>
                </a:xfrm>
                <a:custGeom>
                  <a:avLst/>
                  <a:gdLst/>
                  <a:ahLst/>
                  <a:cxnLst>
                    <a:cxn ang="0">
                      <a:pos x="24" y="9"/>
                    </a:cxn>
                    <a:cxn ang="0">
                      <a:pos x="24" y="33"/>
                    </a:cxn>
                    <a:cxn ang="0">
                      <a:pos x="0" y="24"/>
                    </a:cxn>
                    <a:cxn ang="0">
                      <a:pos x="0" y="0"/>
                    </a:cxn>
                    <a:cxn ang="0">
                      <a:pos x="24" y="9"/>
                    </a:cxn>
                  </a:cxnLst>
                  <a:rect l="0" t="0" r="r" b="b"/>
                  <a:pathLst>
                    <a:path w="24" h="33">
                      <a:moveTo>
                        <a:pt x="24" y="9"/>
                      </a:moveTo>
                      <a:lnTo>
                        <a:pt x="24" y="33"/>
                      </a:lnTo>
                      <a:lnTo>
                        <a:pt x="0" y="24"/>
                      </a:lnTo>
                      <a:lnTo>
                        <a:pt x="0" y="0"/>
                      </a:lnTo>
                      <a:lnTo>
                        <a:pt x="24" y="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3" name="Freeform 129"/>
                <p:cNvSpPr>
                  <a:spLocks/>
                </p:cNvSpPr>
                <p:nvPr/>
              </p:nvSpPr>
              <p:spPr bwMode="auto">
                <a:xfrm>
                  <a:off x="2877" y="2879"/>
                  <a:ext cx="16" cy="33"/>
                </a:xfrm>
                <a:custGeom>
                  <a:avLst/>
                  <a:gdLst/>
                  <a:ahLst/>
                  <a:cxnLst>
                    <a:cxn ang="0">
                      <a:pos x="16" y="6"/>
                    </a:cxn>
                    <a:cxn ang="0">
                      <a:pos x="16" y="33"/>
                    </a:cxn>
                    <a:cxn ang="0">
                      <a:pos x="0" y="26"/>
                    </a:cxn>
                    <a:cxn ang="0">
                      <a:pos x="0" y="0"/>
                    </a:cxn>
                    <a:cxn ang="0">
                      <a:pos x="16" y="6"/>
                    </a:cxn>
                  </a:cxnLst>
                  <a:rect l="0" t="0" r="r" b="b"/>
                  <a:pathLst>
                    <a:path w="16" h="33">
                      <a:moveTo>
                        <a:pt x="16" y="6"/>
                      </a:moveTo>
                      <a:lnTo>
                        <a:pt x="16" y="33"/>
                      </a:lnTo>
                      <a:lnTo>
                        <a:pt x="0" y="26"/>
                      </a:lnTo>
                      <a:lnTo>
                        <a:pt x="0" y="0"/>
                      </a:lnTo>
                      <a:lnTo>
                        <a:pt x="16" y="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4" name="Freeform 130"/>
                <p:cNvSpPr>
                  <a:spLocks/>
                </p:cNvSpPr>
                <p:nvPr/>
              </p:nvSpPr>
              <p:spPr bwMode="auto">
                <a:xfrm>
                  <a:off x="2824" y="2856"/>
                  <a:ext cx="49" cy="47"/>
                </a:xfrm>
                <a:custGeom>
                  <a:avLst/>
                  <a:gdLst/>
                  <a:ahLst/>
                  <a:cxnLst>
                    <a:cxn ang="0">
                      <a:pos x="49" y="21"/>
                    </a:cxn>
                    <a:cxn ang="0">
                      <a:pos x="49" y="47"/>
                    </a:cxn>
                    <a:cxn ang="0">
                      <a:pos x="0" y="25"/>
                    </a:cxn>
                    <a:cxn ang="0">
                      <a:pos x="0" y="0"/>
                    </a:cxn>
                    <a:cxn ang="0">
                      <a:pos x="49" y="21"/>
                    </a:cxn>
                  </a:cxnLst>
                  <a:rect l="0" t="0" r="r" b="b"/>
                  <a:pathLst>
                    <a:path w="49" h="47">
                      <a:moveTo>
                        <a:pt x="49" y="21"/>
                      </a:moveTo>
                      <a:lnTo>
                        <a:pt x="49" y="47"/>
                      </a:lnTo>
                      <a:lnTo>
                        <a:pt x="0" y="25"/>
                      </a:lnTo>
                      <a:lnTo>
                        <a:pt x="0" y="0"/>
                      </a:lnTo>
                      <a:lnTo>
                        <a:pt x="49" y="21"/>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5" name="Freeform 131"/>
                <p:cNvSpPr>
                  <a:spLocks/>
                </p:cNvSpPr>
                <p:nvPr/>
              </p:nvSpPr>
              <p:spPr bwMode="auto">
                <a:xfrm>
                  <a:off x="2773" y="2832"/>
                  <a:ext cx="49" cy="48"/>
                </a:xfrm>
                <a:custGeom>
                  <a:avLst/>
                  <a:gdLst/>
                  <a:ahLst/>
                  <a:cxnLst>
                    <a:cxn ang="0">
                      <a:pos x="49" y="23"/>
                    </a:cxn>
                    <a:cxn ang="0">
                      <a:pos x="49" y="48"/>
                    </a:cxn>
                    <a:cxn ang="0">
                      <a:pos x="0" y="25"/>
                    </a:cxn>
                    <a:cxn ang="0">
                      <a:pos x="0" y="0"/>
                    </a:cxn>
                    <a:cxn ang="0">
                      <a:pos x="49" y="23"/>
                    </a:cxn>
                  </a:cxnLst>
                  <a:rect l="0" t="0" r="r" b="b"/>
                  <a:pathLst>
                    <a:path w="49" h="48">
                      <a:moveTo>
                        <a:pt x="49" y="23"/>
                      </a:moveTo>
                      <a:lnTo>
                        <a:pt x="49" y="48"/>
                      </a:lnTo>
                      <a:lnTo>
                        <a:pt x="0" y="25"/>
                      </a:lnTo>
                      <a:lnTo>
                        <a:pt x="0" y="0"/>
                      </a:lnTo>
                      <a:lnTo>
                        <a:pt x="49" y="23"/>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6" name="Freeform 132"/>
                <p:cNvSpPr>
                  <a:spLocks/>
                </p:cNvSpPr>
                <p:nvPr/>
              </p:nvSpPr>
              <p:spPr bwMode="auto">
                <a:xfrm>
                  <a:off x="2721" y="2811"/>
                  <a:ext cx="49" cy="46"/>
                </a:xfrm>
                <a:custGeom>
                  <a:avLst/>
                  <a:gdLst/>
                  <a:ahLst/>
                  <a:cxnLst>
                    <a:cxn ang="0">
                      <a:pos x="49" y="21"/>
                    </a:cxn>
                    <a:cxn ang="0">
                      <a:pos x="49" y="46"/>
                    </a:cxn>
                    <a:cxn ang="0">
                      <a:pos x="0" y="24"/>
                    </a:cxn>
                    <a:cxn ang="0">
                      <a:pos x="0" y="0"/>
                    </a:cxn>
                    <a:cxn ang="0">
                      <a:pos x="49" y="21"/>
                    </a:cxn>
                  </a:cxnLst>
                  <a:rect l="0" t="0" r="r" b="b"/>
                  <a:pathLst>
                    <a:path w="49" h="46">
                      <a:moveTo>
                        <a:pt x="49" y="21"/>
                      </a:moveTo>
                      <a:lnTo>
                        <a:pt x="49" y="46"/>
                      </a:lnTo>
                      <a:lnTo>
                        <a:pt x="0" y="24"/>
                      </a:lnTo>
                      <a:lnTo>
                        <a:pt x="0" y="0"/>
                      </a:lnTo>
                      <a:lnTo>
                        <a:pt x="49" y="21"/>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7" name="Freeform 133"/>
                <p:cNvSpPr>
                  <a:spLocks/>
                </p:cNvSpPr>
                <p:nvPr/>
              </p:nvSpPr>
              <p:spPr bwMode="auto">
                <a:xfrm>
                  <a:off x="2695" y="2801"/>
                  <a:ext cx="24" cy="33"/>
                </a:xfrm>
                <a:custGeom>
                  <a:avLst/>
                  <a:gdLst/>
                  <a:ahLst/>
                  <a:cxnLst>
                    <a:cxn ang="0">
                      <a:pos x="24" y="10"/>
                    </a:cxn>
                    <a:cxn ang="0">
                      <a:pos x="24" y="33"/>
                    </a:cxn>
                    <a:cxn ang="0">
                      <a:pos x="0" y="22"/>
                    </a:cxn>
                    <a:cxn ang="0">
                      <a:pos x="0" y="0"/>
                    </a:cxn>
                    <a:cxn ang="0">
                      <a:pos x="24" y="10"/>
                    </a:cxn>
                  </a:cxnLst>
                  <a:rect l="0" t="0" r="r" b="b"/>
                  <a:pathLst>
                    <a:path w="24" h="33">
                      <a:moveTo>
                        <a:pt x="24" y="10"/>
                      </a:moveTo>
                      <a:lnTo>
                        <a:pt x="24" y="33"/>
                      </a:lnTo>
                      <a:lnTo>
                        <a:pt x="0" y="22"/>
                      </a:lnTo>
                      <a:lnTo>
                        <a:pt x="0" y="0"/>
                      </a:lnTo>
                      <a:lnTo>
                        <a:pt x="24" y="10"/>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8" name="Freeform 134"/>
                <p:cNvSpPr>
                  <a:spLocks/>
                </p:cNvSpPr>
                <p:nvPr/>
              </p:nvSpPr>
              <p:spPr bwMode="auto">
                <a:xfrm>
                  <a:off x="2877" y="2941"/>
                  <a:ext cx="15" cy="35"/>
                </a:xfrm>
                <a:custGeom>
                  <a:avLst/>
                  <a:gdLst/>
                  <a:ahLst/>
                  <a:cxnLst>
                    <a:cxn ang="0">
                      <a:pos x="15" y="9"/>
                    </a:cxn>
                    <a:cxn ang="0">
                      <a:pos x="15" y="35"/>
                    </a:cxn>
                    <a:cxn ang="0">
                      <a:pos x="0" y="28"/>
                    </a:cxn>
                    <a:cxn ang="0">
                      <a:pos x="0" y="0"/>
                    </a:cxn>
                    <a:cxn ang="0">
                      <a:pos x="15" y="9"/>
                    </a:cxn>
                  </a:cxnLst>
                  <a:rect l="0" t="0" r="r" b="b"/>
                  <a:pathLst>
                    <a:path w="15" h="35">
                      <a:moveTo>
                        <a:pt x="15" y="9"/>
                      </a:moveTo>
                      <a:lnTo>
                        <a:pt x="15" y="35"/>
                      </a:lnTo>
                      <a:lnTo>
                        <a:pt x="0" y="28"/>
                      </a:lnTo>
                      <a:lnTo>
                        <a:pt x="0" y="0"/>
                      </a:lnTo>
                      <a:lnTo>
                        <a:pt x="15" y="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79" name="Freeform 135"/>
                <p:cNvSpPr>
                  <a:spLocks/>
                </p:cNvSpPr>
                <p:nvPr/>
              </p:nvSpPr>
              <p:spPr bwMode="auto">
                <a:xfrm>
                  <a:off x="2824" y="2917"/>
                  <a:ext cx="49" cy="50"/>
                </a:xfrm>
                <a:custGeom>
                  <a:avLst/>
                  <a:gdLst/>
                  <a:ahLst/>
                  <a:cxnLst>
                    <a:cxn ang="0">
                      <a:pos x="49" y="24"/>
                    </a:cxn>
                    <a:cxn ang="0">
                      <a:pos x="49" y="50"/>
                    </a:cxn>
                    <a:cxn ang="0">
                      <a:pos x="0" y="26"/>
                    </a:cxn>
                    <a:cxn ang="0">
                      <a:pos x="0" y="0"/>
                    </a:cxn>
                    <a:cxn ang="0">
                      <a:pos x="49" y="24"/>
                    </a:cxn>
                  </a:cxnLst>
                  <a:rect l="0" t="0" r="r" b="b"/>
                  <a:pathLst>
                    <a:path w="49" h="50">
                      <a:moveTo>
                        <a:pt x="49" y="24"/>
                      </a:moveTo>
                      <a:lnTo>
                        <a:pt x="49" y="50"/>
                      </a:lnTo>
                      <a:lnTo>
                        <a:pt x="0" y="26"/>
                      </a:lnTo>
                      <a:lnTo>
                        <a:pt x="0" y="0"/>
                      </a:lnTo>
                      <a:lnTo>
                        <a:pt x="49" y="24"/>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0" name="Freeform 136"/>
                <p:cNvSpPr>
                  <a:spLocks/>
                </p:cNvSpPr>
                <p:nvPr/>
              </p:nvSpPr>
              <p:spPr bwMode="auto">
                <a:xfrm>
                  <a:off x="2773" y="2893"/>
                  <a:ext cx="49" cy="48"/>
                </a:xfrm>
                <a:custGeom>
                  <a:avLst/>
                  <a:gdLst/>
                  <a:ahLst/>
                  <a:cxnLst>
                    <a:cxn ang="0">
                      <a:pos x="49" y="24"/>
                    </a:cxn>
                    <a:cxn ang="0">
                      <a:pos x="49" y="48"/>
                    </a:cxn>
                    <a:cxn ang="0">
                      <a:pos x="0" y="24"/>
                    </a:cxn>
                    <a:cxn ang="0">
                      <a:pos x="0" y="0"/>
                    </a:cxn>
                    <a:cxn ang="0">
                      <a:pos x="49" y="24"/>
                    </a:cxn>
                  </a:cxnLst>
                  <a:rect l="0" t="0" r="r" b="b"/>
                  <a:pathLst>
                    <a:path w="49" h="48">
                      <a:moveTo>
                        <a:pt x="49" y="24"/>
                      </a:moveTo>
                      <a:lnTo>
                        <a:pt x="49" y="48"/>
                      </a:lnTo>
                      <a:lnTo>
                        <a:pt x="0" y="24"/>
                      </a:lnTo>
                      <a:lnTo>
                        <a:pt x="0" y="0"/>
                      </a:lnTo>
                      <a:lnTo>
                        <a:pt x="49" y="24"/>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1" name="Freeform 137"/>
                <p:cNvSpPr>
                  <a:spLocks/>
                </p:cNvSpPr>
                <p:nvPr/>
              </p:nvSpPr>
              <p:spPr bwMode="auto">
                <a:xfrm>
                  <a:off x="2721" y="2867"/>
                  <a:ext cx="49" cy="49"/>
                </a:xfrm>
                <a:custGeom>
                  <a:avLst/>
                  <a:gdLst/>
                  <a:ahLst/>
                  <a:cxnLst>
                    <a:cxn ang="0">
                      <a:pos x="49" y="24"/>
                    </a:cxn>
                    <a:cxn ang="0">
                      <a:pos x="49" y="49"/>
                    </a:cxn>
                    <a:cxn ang="0">
                      <a:pos x="0" y="25"/>
                    </a:cxn>
                    <a:cxn ang="0">
                      <a:pos x="0" y="0"/>
                    </a:cxn>
                    <a:cxn ang="0">
                      <a:pos x="49" y="24"/>
                    </a:cxn>
                  </a:cxnLst>
                  <a:rect l="0" t="0" r="r" b="b"/>
                  <a:pathLst>
                    <a:path w="49" h="49">
                      <a:moveTo>
                        <a:pt x="49" y="24"/>
                      </a:moveTo>
                      <a:lnTo>
                        <a:pt x="49" y="49"/>
                      </a:lnTo>
                      <a:lnTo>
                        <a:pt x="0" y="25"/>
                      </a:lnTo>
                      <a:lnTo>
                        <a:pt x="0" y="0"/>
                      </a:lnTo>
                      <a:lnTo>
                        <a:pt x="49" y="24"/>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2" name="Freeform 138"/>
                <p:cNvSpPr>
                  <a:spLocks/>
                </p:cNvSpPr>
                <p:nvPr/>
              </p:nvSpPr>
              <p:spPr bwMode="auto">
                <a:xfrm>
                  <a:off x="2695" y="2856"/>
                  <a:ext cx="24" cy="34"/>
                </a:xfrm>
                <a:custGeom>
                  <a:avLst/>
                  <a:gdLst/>
                  <a:ahLst/>
                  <a:cxnLst>
                    <a:cxn ang="0">
                      <a:pos x="24" y="11"/>
                    </a:cxn>
                    <a:cxn ang="0">
                      <a:pos x="24" y="34"/>
                    </a:cxn>
                    <a:cxn ang="0">
                      <a:pos x="0" y="22"/>
                    </a:cxn>
                    <a:cxn ang="0">
                      <a:pos x="0" y="0"/>
                    </a:cxn>
                    <a:cxn ang="0">
                      <a:pos x="24" y="11"/>
                    </a:cxn>
                  </a:cxnLst>
                  <a:rect l="0" t="0" r="r" b="b"/>
                  <a:pathLst>
                    <a:path w="24" h="34">
                      <a:moveTo>
                        <a:pt x="24" y="11"/>
                      </a:moveTo>
                      <a:lnTo>
                        <a:pt x="24" y="34"/>
                      </a:lnTo>
                      <a:lnTo>
                        <a:pt x="0" y="22"/>
                      </a:lnTo>
                      <a:lnTo>
                        <a:pt x="0" y="0"/>
                      </a:lnTo>
                      <a:lnTo>
                        <a:pt x="24" y="11"/>
                      </a:lnTo>
                      <a:close/>
                    </a:path>
                  </a:pathLst>
                </a:custGeom>
                <a:solidFill>
                  <a:srgbClr val="4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3" name="Freeform 139"/>
                <p:cNvSpPr>
                  <a:spLocks/>
                </p:cNvSpPr>
                <p:nvPr/>
              </p:nvSpPr>
              <p:spPr bwMode="auto">
                <a:xfrm>
                  <a:off x="2877" y="3007"/>
                  <a:ext cx="16" cy="34"/>
                </a:xfrm>
                <a:custGeom>
                  <a:avLst/>
                  <a:gdLst/>
                  <a:ahLst/>
                  <a:cxnLst>
                    <a:cxn ang="0">
                      <a:pos x="16" y="9"/>
                    </a:cxn>
                    <a:cxn ang="0">
                      <a:pos x="16" y="34"/>
                    </a:cxn>
                    <a:cxn ang="0">
                      <a:pos x="0" y="25"/>
                    </a:cxn>
                    <a:cxn ang="0">
                      <a:pos x="0" y="0"/>
                    </a:cxn>
                    <a:cxn ang="0">
                      <a:pos x="16" y="9"/>
                    </a:cxn>
                  </a:cxnLst>
                  <a:rect l="0" t="0" r="r" b="b"/>
                  <a:pathLst>
                    <a:path w="16" h="34">
                      <a:moveTo>
                        <a:pt x="16" y="9"/>
                      </a:moveTo>
                      <a:lnTo>
                        <a:pt x="16" y="34"/>
                      </a:lnTo>
                      <a:lnTo>
                        <a:pt x="0" y="25"/>
                      </a:lnTo>
                      <a:lnTo>
                        <a:pt x="0" y="0"/>
                      </a:lnTo>
                      <a:lnTo>
                        <a:pt x="16" y="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4" name="Freeform 140"/>
                <p:cNvSpPr>
                  <a:spLocks/>
                </p:cNvSpPr>
                <p:nvPr/>
              </p:nvSpPr>
              <p:spPr bwMode="auto">
                <a:xfrm>
                  <a:off x="2824" y="2979"/>
                  <a:ext cx="49" cy="51"/>
                </a:xfrm>
                <a:custGeom>
                  <a:avLst/>
                  <a:gdLst/>
                  <a:ahLst/>
                  <a:cxnLst>
                    <a:cxn ang="0">
                      <a:pos x="49" y="25"/>
                    </a:cxn>
                    <a:cxn ang="0">
                      <a:pos x="49" y="51"/>
                    </a:cxn>
                    <a:cxn ang="0">
                      <a:pos x="0" y="26"/>
                    </a:cxn>
                    <a:cxn ang="0">
                      <a:pos x="0" y="0"/>
                    </a:cxn>
                    <a:cxn ang="0">
                      <a:pos x="49" y="25"/>
                    </a:cxn>
                  </a:cxnLst>
                  <a:rect l="0" t="0" r="r" b="b"/>
                  <a:pathLst>
                    <a:path w="49" h="51">
                      <a:moveTo>
                        <a:pt x="49" y="25"/>
                      </a:moveTo>
                      <a:lnTo>
                        <a:pt x="49" y="51"/>
                      </a:lnTo>
                      <a:lnTo>
                        <a:pt x="0" y="26"/>
                      </a:lnTo>
                      <a:lnTo>
                        <a:pt x="0" y="0"/>
                      </a:lnTo>
                      <a:lnTo>
                        <a:pt x="49" y="25"/>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5" name="Freeform 141"/>
                <p:cNvSpPr>
                  <a:spLocks/>
                </p:cNvSpPr>
                <p:nvPr/>
              </p:nvSpPr>
              <p:spPr bwMode="auto">
                <a:xfrm>
                  <a:off x="2773" y="2952"/>
                  <a:ext cx="49" cy="51"/>
                </a:xfrm>
                <a:custGeom>
                  <a:avLst/>
                  <a:gdLst/>
                  <a:ahLst/>
                  <a:cxnLst>
                    <a:cxn ang="0">
                      <a:pos x="49" y="26"/>
                    </a:cxn>
                    <a:cxn ang="0">
                      <a:pos x="49" y="51"/>
                    </a:cxn>
                    <a:cxn ang="0">
                      <a:pos x="0" y="24"/>
                    </a:cxn>
                    <a:cxn ang="0">
                      <a:pos x="0" y="0"/>
                    </a:cxn>
                    <a:cxn ang="0">
                      <a:pos x="49" y="26"/>
                    </a:cxn>
                  </a:cxnLst>
                  <a:rect l="0" t="0" r="r" b="b"/>
                  <a:pathLst>
                    <a:path w="49" h="51">
                      <a:moveTo>
                        <a:pt x="49" y="26"/>
                      </a:moveTo>
                      <a:lnTo>
                        <a:pt x="49" y="51"/>
                      </a:lnTo>
                      <a:lnTo>
                        <a:pt x="0" y="24"/>
                      </a:lnTo>
                      <a:lnTo>
                        <a:pt x="0" y="0"/>
                      </a:lnTo>
                      <a:lnTo>
                        <a:pt x="49" y="2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6" name="Freeform 142"/>
                <p:cNvSpPr>
                  <a:spLocks/>
                </p:cNvSpPr>
                <p:nvPr/>
              </p:nvSpPr>
              <p:spPr bwMode="auto">
                <a:xfrm>
                  <a:off x="2721" y="2924"/>
                  <a:ext cx="49" cy="50"/>
                </a:xfrm>
                <a:custGeom>
                  <a:avLst/>
                  <a:gdLst/>
                  <a:ahLst/>
                  <a:cxnLst>
                    <a:cxn ang="0">
                      <a:pos x="49" y="26"/>
                    </a:cxn>
                    <a:cxn ang="0">
                      <a:pos x="49" y="50"/>
                    </a:cxn>
                    <a:cxn ang="0">
                      <a:pos x="0" y="25"/>
                    </a:cxn>
                    <a:cxn ang="0">
                      <a:pos x="0" y="0"/>
                    </a:cxn>
                    <a:cxn ang="0">
                      <a:pos x="49" y="26"/>
                    </a:cxn>
                  </a:cxnLst>
                  <a:rect l="0" t="0" r="r" b="b"/>
                  <a:pathLst>
                    <a:path w="49" h="50">
                      <a:moveTo>
                        <a:pt x="49" y="26"/>
                      </a:moveTo>
                      <a:lnTo>
                        <a:pt x="49" y="50"/>
                      </a:lnTo>
                      <a:lnTo>
                        <a:pt x="0" y="25"/>
                      </a:lnTo>
                      <a:lnTo>
                        <a:pt x="0" y="0"/>
                      </a:lnTo>
                      <a:lnTo>
                        <a:pt x="49" y="2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7" name="Freeform 143"/>
                <p:cNvSpPr>
                  <a:spLocks/>
                </p:cNvSpPr>
                <p:nvPr/>
              </p:nvSpPr>
              <p:spPr bwMode="auto">
                <a:xfrm>
                  <a:off x="2695" y="2910"/>
                  <a:ext cx="24" cy="37"/>
                </a:xfrm>
                <a:custGeom>
                  <a:avLst/>
                  <a:gdLst/>
                  <a:ahLst/>
                  <a:cxnLst>
                    <a:cxn ang="0">
                      <a:pos x="24" y="13"/>
                    </a:cxn>
                    <a:cxn ang="0">
                      <a:pos x="24" y="37"/>
                    </a:cxn>
                    <a:cxn ang="0">
                      <a:pos x="0" y="23"/>
                    </a:cxn>
                    <a:cxn ang="0">
                      <a:pos x="0" y="0"/>
                    </a:cxn>
                    <a:cxn ang="0">
                      <a:pos x="24" y="13"/>
                    </a:cxn>
                  </a:cxnLst>
                  <a:rect l="0" t="0" r="r" b="b"/>
                  <a:pathLst>
                    <a:path w="24" h="37">
                      <a:moveTo>
                        <a:pt x="24" y="13"/>
                      </a:moveTo>
                      <a:lnTo>
                        <a:pt x="24" y="37"/>
                      </a:lnTo>
                      <a:lnTo>
                        <a:pt x="0" y="23"/>
                      </a:lnTo>
                      <a:lnTo>
                        <a:pt x="0" y="0"/>
                      </a:lnTo>
                      <a:lnTo>
                        <a:pt x="24" y="13"/>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8" name="Freeform 144"/>
                <p:cNvSpPr>
                  <a:spLocks/>
                </p:cNvSpPr>
                <p:nvPr/>
              </p:nvSpPr>
              <p:spPr bwMode="auto">
                <a:xfrm>
                  <a:off x="2876" y="3072"/>
                  <a:ext cx="16" cy="33"/>
                </a:xfrm>
                <a:custGeom>
                  <a:avLst/>
                  <a:gdLst/>
                  <a:ahLst/>
                  <a:cxnLst>
                    <a:cxn ang="0">
                      <a:pos x="16" y="7"/>
                    </a:cxn>
                    <a:cxn ang="0">
                      <a:pos x="16" y="33"/>
                    </a:cxn>
                    <a:cxn ang="0">
                      <a:pos x="0" y="23"/>
                    </a:cxn>
                    <a:cxn ang="0">
                      <a:pos x="0" y="0"/>
                    </a:cxn>
                    <a:cxn ang="0">
                      <a:pos x="16" y="7"/>
                    </a:cxn>
                  </a:cxnLst>
                  <a:rect l="0" t="0" r="r" b="b"/>
                  <a:pathLst>
                    <a:path w="16" h="33">
                      <a:moveTo>
                        <a:pt x="16" y="7"/>
                      </a:moveTo>
                      <a:lnTo>
                        <a:pt x="16" y="33"/>
                      </a:lnTo>
                      <a:lnTo>
                        <a:pt x="0" y="23"/>
                      </a:lnTo>
                      <a:lnTo>
                        <a:pt x="0" y="0"/>
                      </a:lnTo>
                      <a:lnTo>
                        <a:pt x="16" y="7"/>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89" name="Freeform 145"/>
                <p:cNvSpPr>
                  <a:spLocks/>
                </p:cNvSpPr>
                <p:nvPr/>
              </p:nvSpPr>
              <p:spPr bwMode="auto">
                <a:xfrm>
                  <a:off x="2824" y="3040"/>
                  <a:ext cx="49" cy="55"/>
                </a:xfrm>
                <a:custGeom>
                  <a:avLst/>
                  <a:gdLst/>
                  <a:ahLst/>
                  <a:cxnLst>
                    <a:cxn ang="0">
                      <a:pos x="49" y="29"/>
                    </a:cxn>
                    <a:cxn ang="0">
                      <a:pos x="49" y="55"/>
                    </a:cxn>
                    <a:cxn ang="0">
                      <a:pos x="0" y="26"/>
                    </a:cxn>
                    <a:cxn ang="0">
                      <a:pos x="0" y="0"/>
                    </a:cxn>
                    <a:cxn ang="0">
                      <a:pos x="49" y="29"/>
                    </a:cxn>
                  </a:cxnLst>
                  <a:rect l="0" t="0" r="r" b="b"/>
                  <a:pathLst>
                    <a:path w="49" h="55">
                      <a:moveTo>
                        <a:pt x="49" y="29"/>
                      </a:moveTo>
                      <a:lnTo>
                        <a:pt x="49" y="55"/>
                      </a:lnTo>
                      <a:lnTo>
                        <a:pt x="0" y="26"/>
                      </a:lnTo>
                      <a:lnTo>
                        <a:pt x="0" y="0"/>
                      </a:lnTo>
                      <a:lnTo>
                        <a:pt x="49" y="2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0" name="Freeform 146"/>
                <p:cNvSpPr>
                  <a:spLocks/>
                </p:cNvSpPr>
                <p:nvPr/>
              </p:nvSpPr>
              <p:spPr bwMode="auto">
                <a:xfrm>
                  <a:off x="2773" y="3010"/>
                  <a:ext cx="49" cy="54"/>
                </a:xfrm>
                <a:custGeom>
                  <a:avLst/>
                  <a:gdLst/>
                  <a:ahLst/>
                  <a:cxnLst>
                    <a:cxn ang="0">
                      <a:pos x="49" y="29"/>
                    </a:cxn>
                    <a:cxn ang="0">
                      <a:pos x="49" y="54"/>
                    </a:cxn>
                    <a:cxn ang="0">
                      <a:pos x="0" y="24"/>
                    </a:cxn>
                    <a:cxn ang="0">
                      <a:pos x="0" y="0"/>
                    </a:cxn>
                    <a:cxn ang="0">
                      <a:pos x="49" y="29"/>
                    </a:cxn>
                  </a:cxnLst>
                  <a:rect l="0" t="0" r="r" b="b"/>
                  <a:pathLst>
                    <a:path w="49" h="54">
                      <a:moveTo>
                        <a:pt x="49" y="29"/>
                      </a:moveTo>
                      <a:lnTo>
                        <a:pt x="49" y="54"/>
                      </a:lnTo>
                      <a:lnTo>
                        <a:pt x="0" y="24"/>
                      </a:lnTo>
                      <a:lnTo>
                        <a:pt x="0" y="0"/>
                      </a:lnTo>
                      <a:lnTo>
                        <a:pt x="49" y="2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1" name="Freeform 147"/>
                <p:cNvSpPr>
                  <a:spLocks/>
                </p:cNvSpPr>
                <p:nvPr/>
              </p:nvSpPr>
              <p:spPr bwMode="auto">
                <a:xfrm>
                  <a:off x="2721" y="2980"/>
                  <a:ext cx="49" cy="54"/>
                </a:xfrm>
                <a:custGeom>
                  <a:avLst/>
                  <a:gdLst/>
                  <a:ahLst/>
                  <a:cxnLst>
                    <a:cxn ang="0">
                      <a:pos x="49" y="30"/>
                    </a:cxn>
                    <a:cxn ang="0">
                      <a:pos x="49" y="54"/>
                    </a:cxn>
                    <a:cxn ang="0">
                      <a:pos x="0" y="25"/>
                    </a:cxn>
                    <a:cxn ang="0">
                      <a:pos x="0" y="0"/>
                    </a:cxn>
                    <a:cxn ang="0">
                      <a:pos x="49" y="30"/>
                    </a:cxn>
                  </a:cxnLst>
                  <a:rect l="0" t="0" r="r" b="b"/>
                  <a:pathLst>
                    <a:path w="49" h="54">
                      <a:moveTo>
                        <a:pt x="49" y="30"/>
                      </a:moveTo>
                      <a:lnTo>
                        <a:pt x="49" y="54"/>
                      </a:lnTo>
                      <a:lnTo>
                        <a:pt x="0" y="25"/>
                      </a:lnTo>
                      <a:lnTo>
                        <a:pt x="0" y="0"/>
                      </a:lnTo>
                      <a:lnTo>
                        <a:pt x="49" y="30"/>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2" name="Freeform 148"/>
                <p:cNvSpPr>
                  <a:spLocks/>
                </p:cNvSpPr>
                <p:nvPr/>
              </p:nvSpPr>
              <p:spPr bwMode="auto">
                <a:xfrm>
                  <a:off x="2695" y="2967"/>
                  <a:ext cx="24" cy="36"/>
                </a:xfrm>
                <a:custGeom>
                  <a:avLst/>
                  <a:gdLst/>
                  <a:ahLst/>
                  <a:cxnLst>
                    <a:cxn ang="0">
                      <a:pos x="24" y="12"/>
                    </a:cxn>
                    <a:cxn ang="0">
                      <a:pos x="24" y="36"/>
                    </a:cxn>
                    <a:cxn ang="0">
                      <a:pos x="0" y="22"/>
                    </a:cxn>
                    <a:cxn ang="0">
                      <a:pos x="0" y="0"/>
                    </a:cxn>
                    <a:cxn ang="0">
                      <a:pos x="24" y="12"/>
                    </a:cxn>
                  </a:cxnLst>
                  <a:rect l="0" t="0" r="r" b="b"/>
                  <a:pathLst>
                    <a:path w="24" h="36">
                      <a:moveTo>
                        <a:pt x="24" y="12"/>
                      </a:moveTo>
                      <a:lnTo>
                        <a:pt x="24" y="36"/>
                      </a:lnTo>
                      <a:lnTo>
                        <a:pt x="0" y="22"/>
                      </a:lnTo>
                      <a:lnTo>
                        <a:pt x="0" y="0"/>
                      </a:lnTo>
                      <a:lnTo>
                        <a:pt x="24" y="12"/>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3" name="Freeform 149"/>
                <p:cNvSpPr>
                  <a:spLocks/>
                </p:cNvSpPr>
                <p:nvPr/>
              </p:nvSpPr>
              <p:spPr bwMode="auto">
                <a:xfrm>
                  <a:off x="2877" y="3134"/>
                  <a:ext cx="15" cy="38"/>
                </a:xfrm>
                <a:custGeom>
                  <a:avLst/>
                  <a:gdLst/>
                  <a:ahLst/>
                  <a:cxnLst>
                    <a:cxn ang="0">
                      <a:pos x="15" y="10"/>
                    </a:cxn>
                    <a:cxn ang="0">
                      <a:pos x="15" y="38"/>
                    </a:cxn>
                    <a:cxn ang="0">
                      <a:pos x="0" y="27"/>
                    </a:cxn>
                    <a:cxn ang="0">
                      <a:pos x="0" y="0"/>
                    </a:cxn>
                    <a:cxn ang="0">
                      <a:pos x="15" y="10"/>
                    </a:cxn>
                  </a:cxnLst>
                  <a:rect l="0" t="0" r="r" b="b"/>
                  <a:pathLst>
                    <a:path w="15" h="38">
                      <a:moveTo>
                        <a:pt x="15" y="10"/>
                      </a:moveTo>
                      <a:lnTo>
                        <a:pt x="15" y="38"/>
                      </a:lnTo>
                      <a:lnTo>
                        <a:pt x="0" y="27"/>
                      </a:lnTo>
                      <a:lnTo>
                        <a:pt x="0" y="0"/>
                      </a:lnTo>
                      <a:lnTo>
                        <a:pt x="15" y="10"/>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4" name="Freeform 150"/>
                <p:cNvSpPr>
                  <a:spLocks/>
                </p:cNvSpPr>
                <p:nvPr/>
              </p:nvSpPr>
              <p:spPr bwMode="auto">
                <a:xfrm>
                  <a:off x="2824" y="3102"/>
                  <a:ext cx="49" cy="57"/>
                </a:xfrm>
                <a:custGeom>
                  <a:avLst/>
                  <a:gdLst/>
                  <a:ahLst/>
                  <a:cxnLst>
                    <a:cxn ang="0">
                      <a:pos x="49" y="31"/>
                    </a:cxn>
                    <a:cxn ang="0">
                      <a:pos x="49" y="57"/>
                    </a:cxn>
                    <a:cxn ang="0">
                      <a:pos x="0" y="25"/>
                    </a:cxn>
                    <a:cxn ang="0">
                      <a:pos x="0" y="0"/>
                    </a:cxn>
                    <a:cxn ang="0">
                      <a:pos x="49" y="31"/>
                    </a:cxn>
                  </a:cxnLst>
                  <a:rect l="0" t="0" r="r" b="b"/>
                  <a:pathLst>
                    <a:path w="49" h="57">
                      <a:moveTo>
                        <a:pt x="49" y="31"/>
                      </a:moveTo>
                      <a:lnTo>
                        <a:pt x="49" y="57"/>
                      </a:lnTo>
                      <a:lnTo>
                        <a:pt x="0" y="25"/>
                      </a:lnTo>
                      <a:lnTo>
                        <a:pt x="0" y="0"/>
                      </a:lnTo>
                      <a:lnTo>
                        <a:pt x="49" y="31"/>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5" name="Freeform 151"/>
                <p:cNvSpPr>
                  <a:spLocks/>
                </p:cNvSpPr>
                <p:nvPr/>
              </p:nvSpPr>
              <p:spPr bwMode="auto">
                <a:xfrm>
                  <a:off x="2773" y="3070"/>
                  <a:ext cx="49" cy="56"/>
                </a:xfrm>
                <a:custGeom>
                  <a:avLst/>
                  <a:gdLst/>
                  <a:ahLst/>
                  <a:cxnLst>
                    <a:cxn ang="0">
                      <a:pos x="49" y="31"/>
                    </a:cxn>
                    <a:cxn ang="0">
                      <a:pos x="49" y="56"/>
                    </a:cxn>
                    <a:cxn ang="0">
                      <a:pos x="0" y="25"/>
                    </a:cxn>
                    <a:cxn ang="0">
                      <a:pos x="0" y="0"/>
                    </a:cxn>
                    <a:cxn ang="0">
                      <a:pos x="49" y="31"/>
                    </a:cxn>
                  </a:cxnLst>
                  <a:rect l="0" t="0" r="r" b="b"/>
                  <a:pathLst>
                    <a:path w="49" h="56">
                      <a:moveTo>
                        <a:pt x="49" y="31"/>
                      </a:moveTo>
                      <a:lnTo>
                        <a:pt x="49" y="56"/>
                      </a:lnTo>
                      <a:lnTo>
                        <a:pt x="0" y="25"/>
                      </a:lnTo>
                      <a:lnTo>
                        <a:pt x="0" y="0"/>
                      </a:lnTo>
                      <a:lnTo>
                        <a:pt x="49" y="31"/>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6" name="Freeform 152"/>
                <p:cNvSpPr>
                  <a:spLocks/>
                </p:cNvSpPr>
                <p:nvPr/>
              </p:nvSpPr>
              <p:spPr bwMode="auto">
                <a:xfrm>
                  <a:off x="2721" y="3038"/>
                  <a:ext cx="49" cy="55"/>
                </a:xfrm>
                <a:custGeom>
                  <a:avLst/>
                  <a:gdLst/>
                  <a:ahLst/>
                  <a:cxnLst>
                    <a:cxn ang="0">
                      <a:pos x="49" y="31"/>
                    </a:cxn>
                    <a:cxn ang="0">
                      <a:pos x="49" y="55"/>
                    </a:cxn>
                    <a:cxn ang="0">
                      <a:pos x="0" y="25"/>
                    </a:cxn>
                    <a:cxn ang="0">
                      <a:pos x="0" y="0"/>
                    </a:cxn>
                    <a:cxn ang="0">
                      <a:pos x="49" y="31"/>
                    </a:cxn>
                  </a:cxnLst>
                  <a:rect l="0" t="0" r="r" b="b"/>
                  <a:pathLst>
                    <a:path w="49" h="55">
                      <a:moveTo>
                        <a:pt x="49" y="31"/>
                      </a:moveTo>
                      <a:lnTo>
                        <a:pt x="49" y="55"/>
                      </a:lnTo>
                      <a:lnTo>
                        <a:pt x="0" y="25"/>
                      </a:lnTo>
                      <a:lnTo>
                        <a:pt x="0" y="0"/>
                      </a:lnTo>
                      <a:lnTo>
                        <a:pt x="49" y="31"/>
                      </a:lnTo>
                      <a:close/>
                    </a:path>
                  </a:pathLst>
                </a:custGeom>
                <a:solidFill>
                  <a:srgbClr val="2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7" name="Freeform 153"/>
                <p:cNvSpPr>
                  <a:spLocks/>
                </p:cNvSpPr>
                <p:nvPr/>
              </p:nvSpPr>
              <p:spPr bwMode="auto">
                <a:xfrm>
                  <a:off x="2695" y="3024"/>
                  <a:ext cx="24" cy="37"/>
                </a:xfrm>
                <a:custGeom>
                  <a:avLst/>
                  <a:gdLst/>
                  <a:ahLst/>
                  <a:cxnLst>
                    <a:cxn ang="0">
                      <a:pos x="24" y="13"/>
                    </a:cxn>
                    <a:cxn ang="0">
                      <a:pos x="24" y="37"/>
                    </a:cxn>
                    <a:cxn ang="0">
                      <a:pos x="0" y="20"/>
                    </a:cxn>
                    <a:cxn ang="0">
                      <a:pos x="0" y="0"/>
                    </a:cxn>
                    <a:cxn ang="0">
                      <a:pos x="24" y="13"/>
                    </a:cxn>
                  </a:cxnLst>
                  <a:rect l="0" t="0" r="r" b="b"/>
                  <a:pathLst>
                    <a:path w="24" h="37">
                      <a:moveTo>
                        <a:pt x="24" y="13"/>
                      </a:moveTo>
                      <a:lnTo>
                        <a:pt x="24" y="37"/>
                      </a:lnTo>
                      <a:lnTo>
                        <a:pt x="0" y="20"/>
                      </a:lnTo>
                      <a:lnTo>
                        <a:pt x="0" y="0"/>
                      </a:lnTo>
                      <a:lnTo>
                        <a:pt x="24" y="13"/>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8" name="Freeform 154"/>
                <p:cNvSpPr>
                  <a:spLocks/>
                </p:cNvSpPr>
                <p:nvPr/>
              </p:nvSpPr>
              <p:spPr bwMode="auto">
                <a:xfrm>
                  <a:off x="2695" y="3051"/>
                  <a:ext cx="40" cy="47"/>
                </a:xfrm>
                <a:custGeom>
                  <a:avLst/>
                  <a:gdLst/>
                  <a:ahLst/>
                  <a:cxnLst>
                    <a:cxn ang="0">
                      <a:pos x="40" y="25"/>
                    </a:cxn>
                    <a:cxn ang="0">
                      <a:pos x="40" y="47"/>
                    </a:cxn>
                    <a:cxn ang="0">
                      <a:pos x="0" y="23"/>
                    </a:cxn>
                    <a:cxn ang="0">
                      <a:pos x="0" y="0"/>
                    </a:cxn>
                    <a:cxn ang="0">
                      <a:pos x="40" y="25"/>
                    </a:cxn>
                  </a:cxnLst>
                  <a:rect l="0" t="0" r="r" b="b"/>
                  <a:pathLst>
                    <a:path w="40" h="47">
                      <a:moveTo>
                        <a:pt x="40" y="25"/>
                      </a:moveTo>
                      <a:lnTo>
                        <a:pt x="40" y="47"/>
                      </a:lnTo>
                      <a:lnTo>
                        <a:pt x="0" y="23"/>
                      </a:lnTo>
                      <a:lnTo>
                        <a:pt x="0" y="0"/>
                      </a:lnTo>
                      <a:lnTo>
                        <a:pt x="40" y="25"/>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099" name="Freeform 155"/>
                <p:cNvSpPr>
                  <a:spLocks/>
                </p:cNvSpPr>
                <p:nvPr/>
              </p:nvSpPr>
              <p:spPr bwMode="auto">
                <a:xfrm>
                  <a:off x="2837" y="3140"/>
                  <a:ext cx="55" cy="62"/>
                </a:xfrm>
                <a:custGeom>
                  <a:avLst/>
                  <a:gdLst/>
                  <a:ahLst/>
                  <a:cxnLst>
                    <a:cxn ang="0">
                      <a:pos x="55" y="37"/>
                    </a:cxn>
                    <a:cxn ang="0">
                      <a:pos x="55" y="62"/>
                    </a:cxn>
                    <a:cxn ang="0">
                      <a:pos x="0" y="27"/>
                    </a:cxn>
                    <a:cxn ang="0">
                      <a:pos x="0" y="0"/>
                    </a:cxn>
                    <a:cxn ang="0">
                      <a:pos x="55" y="37"/>
                    </a:cxn>
                  </a:cxnLst>
                  <a:rect l="0" t="0" r="r" b="b"/>
                  <a:pathLst>
                    <a:path w="55" h="62">
                      <a:moveTo>
                        <a:pt x="55" y="37"/>
                      </a:moveTo>
                      <a:lnTo>
                        <a:pt x="55" y="62"/>
                      </a:lnTo>
                      <a:lnTo>
                        <a:pt x="0" y="27"/>
                      </a:lnTo>
                      <a:lnTo>
                        <a:pt x="0" y="0"/>
                      </a:lnTo>
                      <a:lnTo>
                        <a:pt x="55" y="37"/>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0" name="Freeform 156"/>
                <p:cNvSpPr>
                  <a:spLocks/>
                </p:cNvSpPr>
                <p:nvPr/>
              </p:nvSpPr>
              <p:spPr bwMode="auto">
                <a:xfrm>
                  <a:off x="2789" y="3110"/>
                  <a:ext cx="46" cy="55"/>
                </a:xfrm>
                <a:custGeom>
                  <a:avLst/>
                  <a:gdLst/>
                  <a:ahLst/>
                  <a:cxnLst>
                    <a:cxn ang="0">
                      <a:pos x="46" y="29"/>
                    </a:cxn>
                    <a:cxn ang="0">
                      <a:pos x="46" y="55"/>
                    </a:cxn>
                    <a:cxn ang="0">
                      <a:pos x="0" y="25"/>
                    </a:cxn>
                    <a:cxn ang="0">
                      <a:pos x="0" y="0"/>
                    </a:cxn>
                    <a:cxn ang="0">
                      <a:pos x="46" y="29"/>
                    </a:cxn>
                  </a:cxnLst>
                  <a:rect l="0" t="0" r="r" b="b"/>
                  <a:pathLst>
                    <a:path w="46" h="55">
                      <a:moveTo>
                        <a:pt x="46" y="29"/>
                      </a:moveTo>
                      <a:lnTo>
                        <a:pt x="46" y="55"/>
                      </a:lnTo>
                      <a:lnTo>
                        <a:pt x="0" y="25"/>
                      </a:lnTo>
                      <a:lnTo>
                        <a:pt x="0" y="0"/>
                      </a:lnTo>
                      <a:lnTo>
                        <a:pt x="46" y="2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1" name="Freeform 157"/>
                <p:cNvSpPr>
                  <a:spLocks/>
                </p:cNvSpPr>
                <p:nvPr/>
              </p:nvSpPr>
              <p:spPr bwMode="auto">
                <a:xfrm>
                  <a:off x="2738" y="3078"/>
                  <a:ext cx="48" cy="54"/>
                </a:xfrm>
                <a:custGeom>
                  <a:avLst/>
                  <a:gdLst/>
                  <a:ahLst/>
                  <a:cxnLst>
                    <a:cxn ang="0">
                      <a:pos x="48" y="30"/>
                    </a:cxn>
                    <a:cxn ang="0">
                      <a:pos x="48" y="54"/>
                    </a:cxn>
                    <a:cxn ang="0">
                      <a:pos x="0" y="22"/>
                    </a:cxn>
                    <a:cxn ang="0">
                      <a:pos x="0" y="0"/>
                    </a:cxn>
                    <a:cxn ang="0">
                      <a:pos x="48" y="30"/>
                    </a:cxn>
                  </a:cxnLst>
                  <a:rect l="0" t="0" r="r" b="b"/>
                  <a:pathLst>
                    <a:path w="48" h="54">
                      <a:moveTo>
                        <a:pt x="48" y="30"/>
                      </a:moveTo>
                      <a:lnTo>
                        <a:pt x="48" y="54"/>
                      </a:lnTo>
                      <a:lnTo>
                        <a:pt x="0" y="22"/>
                      </a:lnTo>
                      <a:lnTo>
                        <a:pt x="0" y="0"/>
                      </a:lnTo>
                      <a:lnTo>
                        <a:pt x="48" y="30"/>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2" name="Freeform 158"/>
                <p:cNvSpPr>
                  <a:spLocks/>
                </p:cNvSpPr>
                <p:nvPr/>
              </p:nvSpPr>
              <p:spPr bwMode="auto">
                <a:xfrm>
                  <a:off x="2695" y="2717"/>
                  <a:ext cx="42" cy="39"/>
                </a:xfrm>
                <a:custGeom>
                  <a:avLst/>
                  <a:gdLst/>
                  <a:ahLst/>
                  <a:cxnLst>
                    <a:cxn ang="0">
                      <a:pos x="42" y="16"/>
                    </a:cxn>
                    <a:cxn ang="0">
                      <a:pos x="42" y="39"/>
                    </a:cxn>
                    <a:cxn ang="0">
                      <a:pos x="0" y="24"/>
                    </a:cxn>
                    <a:cxn ang="0">
                      <a:pos x="0" y="0"/>
                    </a:cxn>
                    <a:cxn ang="0">
                      <a:pos x="42" y="16"/>
                    </a:cxn>
                  </a:cxnLst>
                  <a:rect l="0" t="0" r="r" b="b"/>
                  <a:pathLst>
                    <a:path w="42" h="39">
                      <a:moveTo>
                        <a:pt x="42" y="16"/>
                      </a:moveTo>
                      <a:lnTo>
                        <a:pt x="42" y="39"/>
                      </a:lnTo>
                      <a:lnTo>
                        <a:pt x="0" y="24"/>
                      </a:lnTo>
                      <a:lnTo>
                        <a:pt x="0" y="0"/>
                      </a:lnTo>
                      <a:lnTo>
                        <a:pt x="42" y="1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3" name="Freeform 159"/>
                <p:cNvSpPr>
                  <a:spLocks/>
                </p:cNvSpPr>
                <p:nvPr/>
              </p:nvSpPr>
              <p:spPr bwMode="auto">
                <a:xfrm>
                  <a:off x="2791" y="2751"/>
                  <a:ext cx="46" cy="43"/>
                </a:xfrm>
                <a:custGeom>
                  <a:avLst/>
                  <a:gdLst/>
                  <a:ahLst/>
                  <a:cxnLst>
                    <a:cxn ang="0">
                      <a:pos x="46" y="16"/>
                    </a:cxn>
                    <a:cxn ang="0">
                      <a:pos x="46" y="43"/>
                    </a:cxn>
                    <a:cxn ang="0">
                      <a:pos x="0" y="26"/>
                    </a:cxn>
                    <a:cxn ang="0">
                      <a:pos x="0" y="0"/>
                    </a:cxn>
                    <a:cxn ang="0">
                      <a:pos x="46" y="16"/>
                    </a:cxn>
                  </a:cxnLst>
                  <a:rect l="0" t="0" r="r" b="b"/>
                  <a:pathLst>
                    <a:path w="46" h="43">
                      <a:moveTo>
                        <a:pt x="46" y="16"/>
                      </a:moveTo>
                      <a:lnTo>
                        <a:pt x="46" y="43"/>
                      </a:lnTo>
                      <a:lnTo>
                        <a:pt x="0" y="26"/>
                      </a:lnTo>
                      <a:lnTo>
                        <a:pt x="0" y="0"/>
                      </a:lnTo>
                      <a:lnTo>
                        <a:pt x="46" y="1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4" name="Freeform 160"/>
                <p:cNvSpPr>
                  <a:spLocks/>
                </p:cNvSpPr>
                <p:nvPr/>
              </p:nvSpPr>
              <p:spPr bwMode="auto">
                <a:xfrm>
                  <a:off x="2740" y="2732"/>
                  <a:ext cx="48" cy="43"/>
                </a:xfrm>
                <a:custGeom>
                  <a:avLst/>
                  <a:gdLst/>
                  <a:ahLst/>
                  <a:cxnLst>
                    <a:cxn ang="0">
                      <a:pos x="48" y="18"/>
                    </a:cxn>
                    <a:cxn ang="0">
                      <a:pos x="48" y="43"/>
                    </a:cxn>
                    <a:cxn ang="0">
                      <a:pos x="0" y="25"/>
                    </a:cxn>
                    <a:cxn ang="0">
                      <a:pos x="0" y="0"/>
                    </a:cxn>
                    <a:cxn ang="0">
                      <a:pos x="48" y="18"/>
                    </a:cxn>
                  </a:cxnLst>
                  <a:rect l="0" t="0" r="r" b="b"/>
                  <a:pathLst>
                    <a:path w="48" h="43">
                      <a:moveTo>
                        <a:pt x="48" y="18"/>
                      </a:moveTo>
                      <a:lnTo>
                        <a:pt x="48" y="43"/>
                      </a:lnTo>
                      <a:lnTo>
                        <a:pt x="0" y="25"/>
                      </a:lnTo>
                      <a:lnTo>
                        <a:pt x="0" y="0"/>
                      </a:lnTo>
                      <a:lnTo>
                        <a:pt x="48" y="18"/>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5" name="Freeform 161"/>
                <p:cNvSpPr>
                  <a:spLocks/>
                </p:cNvSpPr>
                <p:nvPr/>
              </p:nvSpPr>
              <p:spPr bwMode="auto">
                <a:xfrm>
                  <a:off x="2695" y="2773"/>
                  <a:ext cx="42" cy="40"/>
                </a:xfrm>
                <a:custGeom>
                  <a:avLst/>
                  <a:gdLst/>
                  <a:ahLst/>
                  <a:cxnLst>
                    <a:cxn ang="0">
                      <a:pos x="42" y="18"/>
                    </a:cxn>
                    <a:cxn ang="0">
                      <a:pos x="42" y="40"/>
                    </a:cxn>
                    <a:cxn ang="0">
                      <a:pos x="0" y="23"/>
                    </a:cxn>
                    <a:cxn ang="0">
                      <a:pos x="0" y="0"/>
                    </a:cxn>
                    <a:cxn ang="0">
                      <a:pos x="42" y="18"/>
                    </a:cxn>
                  </a:cxnLst>
                  <a:rect l="0" t="0" r="r" b="b"/>
                  <a:pathLst>
                    <a:path w="42" h="40">
                      <a:moveTo>
                        <a:pt x="42" y="18"/>
                      </a:moveTo>
                      <a:lnTo>
                        <a:pt x="42" y="40"/>
                      </a:lnTo>
                      <a:lnTo>
                        <a:pt x="0" y="23"/>
                      </a:lnTo>
                      <a:lnTo>
                        <a:pt x="0" y="0"/>
                      </a:lnTo>
                      <a:lnTo>
                        <a:pt x="42" y="18"/>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6" name="Freeform 162"/>
                <p:cNvSpPr>
                  <a:spLocks/>
                </p:cNvSpPr>
                <p:nvPr/>
              </p:nvSpPr>
              <p:spPr bwMode="auto">
                <a:xfrm>
                  <a:off x="2839" y="2831"/>
                  <a:ext cx="54" cy="49"/>
                </a:xfrm>
                <a:custGeom>
                  <a:avLst/>
                  <a:gdLst/>
                  <a:ahLst/>
                  <a:cxnLst>
                    <a:cxn ang="0">
                      <a:pos x="54" y="22"/>
                    </a:cxn>
                    <a:cxn ang="0">
                      <a:pos x="54" y="49"/>
                    </a:cxn>
                    <a:cxn ang="0">
                      <a:pos x="1" y="26"/>
                    </a:cxn>
                    <a:cxn ang="0">
                      <a:pos x="0" y="0"/>
                    </a:cxn>
                    <a:cxn ang="0">
                      <a:pos x="54" y="22"/>
                    </a:cxn>
                  </a:cxnLst>
                  <a:rect l="0" t="0" r="r" b="b"/>
                  <a:pathLst>
                    <a:path w="54" h="49">
                      <a:moveTo>
                        <a:pt x="54" y="22"/>
                      </a:moveTo>
                      <a:lnTo>
                        <a:pt x="54" y="49"/>
                      </a:lnTo>
                      <a:lnTo>
                        <a:pt x="1" y="26"/>
                      </a:lnTo>
                      <a:lnTo>
                        <a:pt x="0" y="0"/>
                      </a:lnTo>
                      <a:lnTo>
                        <a:pt x="54" y="22"/>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7" name="Freeform 163"/>
                <p:cNvSpPr>
                  <a:spLocks/>
                </p:cNvSpPr>
                <p:nvPr/>
              </p:nvSpPr>
              <p:spPr bwMode="auto">
                <a:xfrm>
                  <a:off x="2791" y="2811"/>
                  <a:ext cx="46" cy="45"/>
                </a:xfrm>
                <a:custGeom>
                  <a:avLst/>
                  <a:gdLst/>
                  <a:ahLst/>
                  <a:cxnLst>
                    <a:cxn ang="0">
                      <a:pos x="46" y="19"/>
                    </a:cxn>
                    <a:cxn ang="0">
                      <a:pos x="46" y="45"/>
                    </a:cxn>
                    <a:cxn ang="0">
                      <a:pos x="0" y="26"/>
                    </a:cxn>
                    <a:cxn ang="0">
                      <a:pos x="0" y="0"/>
                    </a:cxn>
                    <a:cxn ang="0">
                      <a:pos x="46" y="19"/>
                    </a:cxn>
                  </a:cxnLst>
                  <a:rect l="0" t="0" r="r" b="b"/>
                  <a:pathLst>
                    <a:path w="46" h="45">
                      <a:moveTo>
                        <a:pt x="46" y="19"/>
                      </a:moveTo>
                      <a:lnTo>
                        <a:pt x="46" y="45"/>
                      </a:lnTo>
                      <a:lnTo>
                        <a:pt x="0" y="26"/>
                      </a:lnTo>
                      <a:lnTo>
                        <a:pt x="0" y="0"/>
                      </a:lnTo>
                      <a:lnTo>
                        <a:pt x="46" y="1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8" name="Freeform 164"/>
                <p:cNvSpPr>
                  <a:spLocks/>
                </p:cNvSpPr>
                <p:nvPr/>
              </p:nvSpPr>
              <p:spPr bwMode="auto">
                <a:xfrm>
                  <a:off x="2740" y="2791"/>
                  <a:ext cx="48" cy="44"/>
                </a:xfrm>
                <a:custGeom>
                  <a:avLst/>
                  <a:gdLst/>
                  <a:ahLst/>
                  <a:cxnLst>
                    <a:cxn ang="0">
                      <a:pos x="48" y="19"/>
                    </a:cxn>
                    <a:cxn ang="0">
                      <a:pos x="48" y="44"/>
                    </a:cxn>
                    <a:cxn ang="0">
                      <a:pos x="0" y="23"/>
                    </a:cxn>
                    <a:cxn ang="0">
                      <a:pos x="0" y="0"/>
                    </a:cxn>
                    <a:cxn ang="0">
                      <a:pos x="48" y="19"/>
                    </a:cxn>
                  </a:cxnLst>
                  <a:rect l="0" t="0" r="r" b="b"/>
                  <a:pathLst>
                    <a:path w="48" h="44">
                      <a:moveTo>
                        <a:pt x="48" y="19"/>
                      </a:moveTo>
                      <a:lnTo>
                        <a:pt x="48" y="44"/>
                      </a:lnTo>
                      <a:lnTo>
                        <a:pt x="0" y="23"/>
                      </a:lnTo>
                      <a:lnTo>
                        <a:pt x="0" y="0"/>
                      </a:lnTo>
                      <a:lnTo>
                        <a:pt x="48" y="1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09" name="Freeform 165"/>
                <p:cNvSpPr>
                  <a:spLocks/>
                </p:cNvSpPr>
                <p:nvPr/>
              </p:nvSpPr>
              <p:spPr bwMode="auto">
                <a:xfrm>
                  <a:off x="2695" y="2828"/>
                  <a:ext cx="42" cy="43"/>
                </a:xfrm>
                <a:custGeom>
                  <a:avLst/>
                  <a:gdLst/>
                  <a:ahLst/>
                  <a:cxnLst>
                    <a:cxn ang="0">
                      <a:pos x="42" y="20"/>
                    </a:cxn>
                    <a:cxn ang="0">
                      <a:pos x="42" y="43"/>
                    </a:cxn>
                    <a:cxn ang="0">
                      <a:pos x="0" y="23"/>
                    </a:cxn>
                    <a:cxn ang="0">
                      <a:pos x="0" y="0"/>
                    </a:cxn>
                    <a:cxn ang="0">
                      <a:pos x="42" y="20"/>
                    </a:cxn>
                  </a:cxnLst>
                  <a:rect l="0" t="0" r="r" b="b"/>
                  <a:pathLst>
                    <a:path w="42" h="43">
                      <a:moveTo>
                        <a:pt x="42" y="20"/>
                      </a:moveTo>
                      <a:lnTo>
                        <a:pt x="42" y="43"/>
                      </a:lnTo>
                      <a:lnTo>
                        <a:pt x="0" y="23"/>
                      </a:lnTo>
                      <a:lnTo>
                        <a:pt x="0" y="0"/>
                      </a:lnTo>
                      <a:lnTo>
                        <a:pt x="42" y="20"/>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0" name="Freeform 166"/>
                <p:cNvSpPr>
                  <a:spLocks/>
                </p:cNvSpPr>
                <p:nvPr/>
              </p:nvSpPr>
              <p:spPr bwMode="auto">
                <a:xfrm>
                  <a:off x="2791" y="2871"/>
                  <a:ext cx="46" cy="47"/>
                </a:xfrm>
                <a:custGeom>
                  <a:avLst/>
                  <a:gdLst/>
                  <a:ahLst/>
                  <a:cxnLst>
                    <a:cxn ang="0">
                      <a:pos x="46" y="20"/>
                    </a:cxn>
                    <a:cxn ang="0">
                      <a:pos x="46" y="47"/>
                    </a:cxn>
                    <a:cxn ang="0">
                      <a:pos x="0" y="26"/>
                    </a:cxn>
                    <a:cxn ang="0">
                      <a:pos x="0" y="0"/>
                    </a:cxn>
                    <a:cxn ang="0">
                      <a:pos x="46" y="20"/>
                    </a:cxn>
                  </a:cxnLst>
                  <a:rect l="0" t="0" r="r" b="b"/>
                  <a:pathLst>
                    <a:path w="46" h="47">
                      <a:moveTo>
                        <a:pt x="46" y="20"/>
                      </a:moveTo>
                      <a:lnTo>
                        <a:pt x="46" y="47"/>
                      </a:lnTo>
                      <a:lnTo>
                        <a:pt x="0" y="26"/>
                      </a:lnTo>
                      <a:lnTo>
                        <a:pt x="0" y="0"/>
                      </a:lnTo>
                      <a:lnTo>
                        <a:pt x="46" y="20"/>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1" name="Freeform 167"/>
                <p:cNvSpPr>
                  <a:spLocks/>
                </p:cNvSpPr>
                <p:nvPr/>
              </p:nvSpPr>
              <p:spPr bwMode="auto">
                <a:xfrm>
                  <a:off x="2740" y="2848"/>
                  <a:ext cx="48" cy="46"/>
                </a:xfrm>
                <a:custGeom>
                  <a:avLst/>
                  <a:gdLst/>
                  <a:ahLst/>
                  <a:cxnLst>
                    <a:cxn ang="0">
                      <a:pos x="48" y="22"/>
                    </a:cxn>
                    <a:cxn ang="0">
                      <a:pos x="48" y="46"/>
                    </a:cxn>
                    <a:cxn ang="0">
                      <a:pos x="0" y="24"/>
                    </a:cxn>
                    <a:cxn ang="0">
                      <a:pos x="0" y="0"/>
                    </a:cxn>
                    <a:cxn ang="0">
                      <a:pos x="48" y="22"/>
                    </a:cxn>
                  </a:cxnLst>
                  <a:rect l="0" t="0" r="r" b="b"/>
                  <a:pathLst>
                    <a:path w="48" h="46">
                      <a:moveTo>
                        <a:pt x="48" y="22"/>
                      </a:moveTo>
                      <a:lnTo>
                        <a:pt x="48" y="46"/>
                      </a:lnTo>
                      <a:lnTo>
                        <a:pt x="0" y="24"/>
                      </a:lnTo>
                      <a:lnTo>
                        <a:pt x="0" y="0"/>
                      </a:lnTo>
                      <a:lnTo>
                        <a:pt x="48" y="22"/>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2" name="Freeform 168"/>
                <p:cNvSpPr>
                  <a:spLocks/>
                </p:cNvSpPr>
                <p:nvPr/>
              </p:nvSpPr>
              <p:spPr bwMode="auto">
                <a:xfrm>
                  <a:off x="2695" y="2883"/>
                  <a:ext cx="40" cy="44"/>
                </a:xfrm>
                <a:custGeom>
                  <a:avLst/>
                  <a:gdLst/>
                  <a:ahLst/>
                  <a:cxnLst>
                    <a:cxn ang="0">
                      <a:pos x="40" y="20"/>
                    </a:cxn>
                    <a:cxn ang="0">
                      <a:pos x="40" y="44"/>
                    </a:cxn>
                    <a:cxn ang="0">
                      <a:pos x="0" y="23"/>
                    </a:cxn>
                    <a:cxn ang="0">
                      <a:pos x="0" y="0"/>
                    </a:cxn>
                    <a:cxn ang="0">
                      <a:pos x="40" y="20"/>
                    </a:cxn>
                  </a:cxnLst>
                  <a:rect l="0" t="0" r="r" b="b"/>
                  <a:pathLst>
                    <a:path w="40" h="44">
                      <a:moveTo>
                        <a:pt x="40" y="20"/>
                      </a:moveTo>
                      <a:lnTo>
                        <a:pt x="40" y="44"/>
                      </a:lnTo>
                      <a:lnTo>
                        <a:pt x="0" y="23"/>
                      </a:lnTo>
                      <a:lnTo>
                        <a:pt x="0" y="0"/>
                      </a:lnTo>
                      <a:lnTo>
                        <a:pt x="40" y="20"/>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3" name="Freeform 169"/>
                <p:cNvSpPr>
                  <a:spLocks/>
                </p:cNvSpPr>
                <p:nvPr/>
              </p:nvSpPr>
              <p:spPr bwMode="auto">
                <a:xfrm>
                  <a:off x="2837" y="2954"/>
                  <a:ext cx="56" cy="54"/>
                </a:xfrm>
                <a:custGeom>
                  <a:avLst/>
                  <a:gdLst/>
                  <a:ahLst/>
                  <a:cxnLst>
                    <a:cxn ang="0">
                      <a:pos x="56" y="27"/>
                    </a:cxn>
                    <a:cxn ang="0">
                      <a:pos x="56" y="54"/>
                    </a:cxn>
                    <a:cxn ang="0">
                      <a:pos x="0" y="27"/>
                    </a:cxn>
                    <a:cxn ang="0">
                      <a:pos x="0" y="0"/>
                    </a:cxn>
                    <a:cxn ang="0">
                      <a:pos x="56" y="27"/>
                    </a:cxn>
                  </a:cxnLst>
                  <a:rect l="0" t="0" r="r" b="b"/>
                  <a:pathLst>
                    <a:path w="56" h="54">
                      <a:moveTo>
                        <a:pt x="56" y="27"/>
                      </a:moveTo>
                      <a:lnTo>
                        <a:pt x="56" y="54"/>
                      </a:lnTo>
                      <a:lnTo>
                        <a:pt x="0" y="27"/>
                      </a:lnTo>
                      <a:lnTo>
                        <a:pt x="0" y="0"/>
                      </a:lnTo>
                      <a:lnTo>
                        <a:pt x="56" y="27"/>
                      </a:lnTo>
                      <a:close/>
                    </a:path>
                  </a:pathLst>
                </a:custGeom>
                <a:solidFill>
                  <a:srgbClr val="4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4" name="Freeform 170"/>
                <p:cNvSpPr>
                  <a:spLocks/>
                </p:cNvSpPr>
                <p:nvPr/>
              </p:nvSpPr>
              <p:spPr bwMode="auto">
                <a:xfrm>
                  <a:off x="2789" y="2930"/>
                  <a:ext cx="46" cy="50"/>
                </a:xfrm>
                <a:custGeom>
                  <a:avLst/>
                  <a:gdLst/>
                  <a:ahLst/>
                  <a:cxnLst>
                    <a:cxn ang="0">
                      <a:pos x="46" y="22"/>
                    </a:cxn>
                    <a:cxn ang="0">
                      <a:pos x="46" y="50"/>
                    </a:cxn>
                    <a:cxn ang="0">
                      <a:pos x="0" y="25"/>
                    </a:cxn>
                    <a:cxn ang="0">
                      <a:pos x="0" y="0"/>
                    </a:cxn>
                    <a:cxn ang="0">
                      <a:pos x="46" y="22"/>
                    </a:cxn>
                  </a:cxnLst>
                  <a:rect l="0" t="0" r="r" b="b"/>
                  <a:pathLst>
                    <a:path w="46" h="50">
                      <a:moveTo>
                        <a:pt x="46" y="22"/>
                      </a:moveTo>
                      <a:lnTo>
                        <a:pt x="46" y="50"/>
                      </a:lnTo>
                      <a:lnTo>
                        <a:pt x="0" y="25"/>
                      </a:lnTo>
                      <a:lnTo>
                        <a:pt x="0" y="0"/>
                      </a:lnTo>
                      <a:lnTo>
                        <a:pt x="46" y="22"/>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5" name="Freeform 171"/>
                <p:cNvSpPr>
                  <a:spLocks/>
                </p:cNvSpPr>
                <p:nvPr/>
              </p:nvSpPr>
              <p:spPr bwMode="auto">
                <a:xfrm>
                  <a:off x="2738" y="2905"/>
                  <a:ext cx="48" cy="48"/>
                </a:xfrm>
                <a:custGeom>
                  <a:avLst/>
                  <a:gdLst/>
                  <a:ahLst/>
                  <a:cxnLst>
                    <a:cxn ang="0">
                      <a:pos x="48" y="24"/>
                    </a:cxn>
                    <a:cxn ang="0">
                      <a:pos x="48" y="48"/>
                    </a:cxn>
                    <a:cxn ang="0">
                      <a:pos x="0" y="25"/>
                    </a:cxn>
                    <a:cxn ang="0">
                      <a:pos x="0" y="0"/>
                    </a:cxn>
                    <a:cxn ang="0">
                      <a:pos x="48" y="24"/>
                    </a:cxn>
                  </a:cxnLst>
                  <a:rect l="0" t="0" r="r" b="b"/>
                  <a:pathLst>
                    <a:path w="48" h="48">
                      <a:moveTo>
                        <a:pt x="48" y="24"/>
                      </a:moveTo>
                      <a:lnTo>
                        <a:pt x="48" y="48"/>
                      </a:lnTo>
                      <a:lnTo>
                        <a:pt x="0" y="25"/>
                      </a:lnTo>
                      <a:lnTo>
                        <a:pt x="0" y="0"/>
                      </a:lnTo>
                      <a:lnTo>
                        <a:pt x="48" y="24"/>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6" name="Freeform 172"/>
                <p:cNvSpPr>
                  <a:spLocks/>
                </p:cNvSpPr>
                <p:nvPr/>
              </p:nvSpPr>
              <p:spPr bwMode="auto">
                <a:xfrm>
                  <a:off x="2695" y="2938"/>
                  <a:ext cx="40" cy="46"/>
                </a:xfrm>
                <a:custGeom>
                  <a:avLst/>
                  <a:gdLst/>
                  <a:ahLst/>
                  <a:cxnLst>
                    <a:cxn ang="0">
                      <a:pos x="40" y="22"/>
                    </a:cxn>
                    <a:cxn ang="0">
                      <a:pos x="40" y="46"/>
                    </a:cxn>
                    <a:cxn ang="0">
                      <a:pos x="0" y="24"/>
                    </a:cxn>
                    <a:cxn ang="0">
                      <a:pos x="0" y="0"/>
                    </a:cxn>
                    <a:cxn ang="0">
                      <a:pos x="40" y="22"/>
                    </a:cxn>
                  </a:cxnLst>
                  <a:rect l="0" t="0" r="r" b="b"/>
                  <a:pathLst>
                    <a:path w="40" h="46">
                      <a:moveTo>
                        <a:pt x="40" y="22"/>
                      </a:moveTo>
                      <a:lnTo>
                        <a:pt x="40" y="46"/>
                      </a:lnTo>
                      <a:lnTo>
                        <a:pt x="0" y="24"/>
                      </a:lnTo>
                      <a:lnTo>
                        <a:pt x="0" y="0"/>
                      </a:lnTo>
                      <a:lnTo>
                        <a:pt x="40" y="22"/>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7" name="Freeform 173"/>
                <p:cNvSpPr>
                  <a:spLocks/>
                </p:cNvSpPr>
                <p:nvPr/>
              </p:nvSpPr>
              <p:spPr bwMode="auto">
                <a:xfrm>
                  <a:off x="2837" y="3016"/>
                  <a:ext cx="56" cy="56"/>
                </a:xfrm>
                <a:custGeom>
                  <a:avLst/>
                  <a:gdLst/>
                  <a:ahLst/>
                  <a:cxnLst>
                    <a:cxn ang="0">
                      <a:pos x="56" y="31"/>
                    </a:cxn>
                    <a:cxn ang="0">
                      <a:pos x="56" y="56"/>
                    </a:cxn>
                    <a:cxn ang="0">
                      <a:pos x="0" y="26"/>
                    </a:cxn>
                    <a:cxn ang="0">
                      <a:pos x="0" y="0"/>
                    </a:cxn>
                    <a:cxn ang="0">
                      <a:pos x="56" y="31"/>
                    </a:cxn>
                  </a:cxnLst>
                  <a:rect l="0" t="0" r="r" b="b"/>
                  <a:pathLst>
                    <a:path w="56" h="56">
                      <a:moveTo>
                        <a:pt x="56" y="31"/>
                      </a:moveTo>
                      <a:lnTo>
                        <a:pt x="56" y="56"/>
                      </a:lnTo>
                      <a:lnTo>
                        <a:pt x="0" y="26"/>
                      </a:lnTo>
                      <a:lnTo>
                        <a:pt x="0" y="0"/>
                      </a:lnTo>
                      <a:lnTo>
                        <a:pt x="56" y="31"/>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8" name="Freeform 174"/>
                <p:cNvSpPr>
                  <a:spLocks/>
                </p:cNvSpPr>
                <p:nvPr/>
              </p:nvSpPr>
              <p:spPr bwMode="auto">
                <a:xfrm>
                  <a:off x="2789" y="2989"/>
                  <a:ext cx="46" cy="52"/>
                </a:xfrm>
                <a:custGeom>
                  <a:avLst/>
                  <a:gdLst/>
                  <a:ahLst/>
                  <a:cxnLst>
                    <a:cxn ang="0">
                      <a:pos x="46" y="25"/>
                    </a:cxn>
                    <a:cxn ang="0">
                      <a:pos x="46" y="52"/>
                    </a:cxn>
                    <a:cxn ang="0">
                      <a:pos x="0" y="26"/>
                    </a:cxn>
                    <a:cxn ang="0">
                      <a:pos x="0" y="0"/>
                    </a:cxn>
                    <a:cxn ang="0">
                      <a:pos x="46" y="25"/>
                    </a:cxn>
                  </a:cxnLst>
                  <a:rect l="0" t="0" r="r" b="b"/>
                  <a:pathLst>
                    <a:path w="46" h="52">
                      <a:moveTo>
                        <a:pt x="46" y="25"/>
                      </a:moveTo>
                      <a:lnTo>
                        <a:pt x="46" y="52"/>
                      </a:lnTo>
                      <a:lnTo>
                        <a:pt x="0" y="26"/>
                      </a:lnTo>
                      <a:lnTo>
                        <a:pt x="0" y="0"/>
                      </a:lnTo>
                      <a:lnTo>
                        <a:pt x="46" y="25"/>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19" name="Freeform 175"/>
                <p:cNvSpPr>
                  <a:spLocks/>
                </p:cNvSpPr>
                <p:nvPr/>
              </p:nvSpPr>
              <p:spPr bwMode="auto">
                <a:xfrm>
                  <a:off x="2738" y="2962"/>
                  <a:ext cx="48" cy="51"/>
                </a:xfrm>
                <a:custGeom>
                  <a:avLst/>
                  <a:gdLst/>
                  <a:ahLst/>
                  <a:cxnLst>
                    <a:cxn ang="0">
                      <a:pos x="48" y="26"/>
                    </a:cxn>
                    <a:cxn ang="0">
                      <a:pos x="48" y="51"/>
                    </a:cxn>
                    <a:cxn ang="0">
                      <a:pos x="0" y="24"/>
                    </a:cxn>
                    <a:cxn ang="0">
                      <a:pos x="0" y="0"/>
                    </a:cxn>
                    <a:cxn ang="0">
                      <a:pos x="48" y="26"/>
                    </a:cxn>
                  </a:cxnLst>
                  <a:rect l="0" t="0" r="r" b="b"/>
                  <a:pathLst>
                    <a:path w="48" h="51">
                      <a:moveTo>
                        <a:pt x="48" y="26"/>
                      </a:moveTo>
                      <a:lnTo>
                        <a:pt x="48" y="51"/>
                      </a:lnTo>
                      <a:lnTo>
                        <a:pt x="0" y="24"/>
                      </a:lnTo>
                      <a:lnTo>
                        <a:pt x="0" y="0"/>
                      </a:lnTo>
                      <a:lnTo>
                        <a:pt x="48" y="2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0" name="Freeform 176"/>
                <p:cNvSpPr>
                  <a:spLocks/>
                </p:cNvSpPr>
                <p:nvPr/>
              </p:nvSpPr>
              <p:spPr bwMode="auto">
                <a:xfrm>
                  <a:off x="2695" y="2994"/>
                  <a:ext cx="40" cy="49"/>
                </a:xfrm>
                <a:custGeom>
                  <a:avLst/>
                  <a:gdLst/>
                  <a:ahLst/>
                  <a:cxnLst>
                    <a:cxn ang="0">
                      <a:pos x="40" y="26"/>
                    </a:cxn>
                    <a:cxn ang="0">
                      <a:pos x="40" y="49"/>
                    </a:cxn>
                    <a:cxn ang="0">
                      <a:pos x="0" y="25"/>
                    </a:cxn>
                    <a:cxn ang="0">
                      <a:pos x="0" y="0"/>
                    </a:cxn>
                    <a:cxn ang="0">
                      <a:pos x="40" y="26"/>
                    </a:cxn>
                  </a:cxnLst>
                  <a:rect l="0" t="0" r="r" b="b"/>
                  <a:pathLst>
                    <a:path w="40" h="49">
                      <a:moveTo>
                        <a:pt x="40" y="26"/>
                      </a:moveTo>
                      <a:lnTo>
                        <a:pt x="40" y="49"/>
                      </a:lnTo>
                      <a:lnTo>
                        <a:pt x="0" y="25"/>
                      </a:lnTo>
                      <a:lnTo>
                        <a:pt x="0" y="0"/>
                      </a:lnTo>
                      <a:lnTo>
                        <a:pt x="40" y="26"/>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1" name="Freeform 177"/>
                <p:cNvSpPr>
                  <a:spLocks/>
                </p:cNvSpPr>
                <p:nvPr/>
              </p:nvSpPr>
              <p:spPr bwMode="auto">
                <a:xfrm>
                  <a:off x="2837" y="3078"/>
                  <a:ext cx="56" cy="61"/>
                </a:xfrm>
                <a:custGeom>
                  <a:avLst/>
                  <a:gdLst/>
                  <a:ahLst/>
                  <a:cxnLst>
                    <a:cxn ang="0">
                      <a:pos x="56" y="33"/>
                    </a:cxn>
                    <a:cxn ang="0">
                      <a:pos x="56" y="61"/>
                    </a:cxn>
                    <a:cxn ang="0">
                      <a:pos x="0" y="27"/>
                    </a:cxn>
                    <a:cxn ang="0">
                      <a:pos x="0" y="0"/>
                    </a:cxn>
                    <a:cxn ang="0">
                      <a:pos x="56" y="33"/>
                    </a:cxn>
                  </a:cxnLst>
                  <a:rect l="0" t="0" r="r" b="b"/>
                  <a:pathLst>
                    <a:path w="56" h="61">
                      <a:moveTo>
                        <a:pt x="56" y="33"/>
                      </a:moveTo>
                      <a:lnTo>
                        <a:pt x="56" y="61"/>
                      </a:lnTo>
                      <a:lnTo>
                        <a:pt x="0" y="27"/>
                      </a:lnTo>
                      <a:lnTo>
                        <a:pt x="0" y="0"/>
                      </a:lnTo>
                      <a:lnTo>
                        <a:pt x="56" y="33"/>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2" name="Freeform 178"/>
                <p:cNvSpPr>
                  <a:spLocks/>
                </p:cNvSpPr>
                <p:nvPr/>
              </p:nvSpPr>
              <p:spPr bwMode="auto">
                <a:xfrm>
                  <a:off x="2789" y="3051"/>
                  <a:ext cx="46" cy="53"/>
                </a:xfrm>
                <a:custGeom>
                  <a:avLst/>
                  <a:gdLst/>
                  <a:ahLst/>
                  <a:cxnLst>
                    <a:cxn ang="0">
                      <a:pos x="46" y="27"/>
                    </a:cxn>
                    <a:cxn ang="0">
                      <a:pos x="46" y="53"/>
                    </a:cxn>
                    <a:cxn ang="0">
                      <a:pos x="0" y="25"/>
                    </a:cxn>
                    <a:cxn ang="0">
                      <a:pos x="0" y="0"/>
                    </a:cxn>
                    <a:cxn ang="0">
                      <a:pos x="46" y="27"/>
                    </a:cxn>
                  </a:cxnLst>
                  <a:rect l="0" t="0" r="r" b="b"/>
                  <a:pathLst>
                    <a:path w="46" h="53">
                      <a:moveTo>
                        <a:pt x="46" y="27"/>
                      </a:moveTo>
                      <a:lnTo>
                        <a:pt x="46" y="53"/>
                      </a:lnTo>
                      <a:lnTo>
                        <a:pt x="0" y="25"/>
                      </a:lnTo>
                      <a:lnTo>
                        <a:pt x="0" y="0"/>
                      </a:lnTo>
                      <a:lnTo>
                        <a:pt x="46" y="27"/>
                      </a:lnTo>
                      <a:close/>
                    </a:path>
                  </a:pathLst>
                </a:custGeom>
                <a:solidFill>
                  <a:srgbClr val="6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3" name="Freeform 179"/>
                <p:cNvSpPr>
                  <a:spLocks/>
                </p:cNvSpPr>
                <p:nvPr/>
              </p:nvSpPr>
              <p:spPr bwMode="auto">
                <a:xfrm>
                  <a:off x="2738" y="3021"/>
                  <a:ext cx="48" cy="53"/>
                </a:xfrm>
                <a:custGeom>
                  <a:avLst/>
                  <a:gdLst/>
                  <a:ahLst/>
                  <a:cxnLst>
                    <a:cxn ang="0">
                      <a:pos x="48" y="29"/>
                    </a:cxn>
                    <a:cxn ang="0">
                      <a:pos x="48" y="53"/>
                    </a:cxn>
                    <a:cxn ang="0">
                      <a:pos x="0" y="24"/>
                    </a:cxn>
                    <a:cxn ang="0">
                      <a:pos x="0" y="0"/>
                    </a:cxn>
                    <a:cxn ang="0">
                      <a:pos x="48" y="29"/>
                    </a:cxn>
                  </a:cxnLst>
                  <a:rect l="0" t="0" r="r" b="b"/>
                  <a:pathLst>
                    <a:path w="48" h="53">
                      <a:moveTo>
                        <a:pt x="48" y="29"/>
                      </a:moveTo>
                      <a:lnTo>
                        <a:pt x="48" y="53"/>
                      </a:lnTo>
                      <a:lnTo>
                        <a:pt x="0" y="24"/>
                      </a:lnTo>
                      <a:lnTo>
                        <a:pt x="0" y="0"/>
                      </a:lnTo>
                      <a:lnTo>
                        <a:pt x="48" y="2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4" name="Freeform 180"/>
                <p:cNvSpPr>
                  <a:spLocks/>
                </p:cNvSpPr>
                <p:nvPr/>
              </p:nvSpPr>
              <p:spPr bwMode="auto">
                <a:xfrm>
                  <a:off x="2839" y="2768"/>
                  <a:ext cx="53" cy="47"/>
                </a:xfrm>
                <a:custGeom>
                  <a:avLst/>
                  <a:gdLst/>
                  <a:ahLst/>
                  <a:cxnLst>
                    <a:cxn ang="0">
                      <a:pos x="53" y="19"/>
                    </a:cxn>
                    <a:cxn ang="0">
                      <a:pos x="53" y="47"/>
                    </a:cxn>
                    <a:cxn ang="0">
                      <a:pos x="0" y="27"/>
                    </a:cxn>
                    <a:cxn ang="0">
                      <a:pos x="0" y="0"/>
                    </a:cxn>
                    <a:cxn ang="0">
                      <a:pos x="53" y="19"/>
                    </a:cxn>
                  </a:cxnLst>
                  <a:rect l="0" t="0" r="r" b="b"/>
                  <a:pathLst>
                    <a:path w="53" h="47">
                      <a:moveTo>
                        <a:pt x="53" y="19"/>
                      </a:moveTo>
                      <a:lnTo>
                        <a:pt x="53" y="47"/>
                      </a:lnTo>
                      <a:lnTo>
                        <a:pt x="0" y="27"/>
                      </a:lnTo>
                      <a:lnTo>
                        <a:pt x="0" y="0"/>
                      </a:lnTo>
                      <a:lnTo>
                        <a:pt x="53" y="19"/>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5" name="Freeform 181"/>
                <p:cNvSpPr>
                  <a:spLocks/>
                </p:cNvSpPr>
                <p:nvPr/>
              </p:nvSpPr>
              <p:spPr bwMode="auto">
                <a:xfrm>
                  <a:off x="2876" y="2814"/>
                  <a:ext cx="17" cy="32"/>
                </a:xfrm>
                <a:custGeom>
                  <a:avLst/>
                  <a:gdLst/>
                  <a:ahLst/>
                  <a:cxnLst>
                    <a:cxn ang="0">
                      <a:pos x="17" y="7"/>
                    </a:cxn>
                    <a:cxn ang="0">
                      <a:pos x="17" y="32"/>
                    </a:cxn>
                    <a:cxn ang="0">
                      <a:pos x="0" y="25"/>
                    </a:cxn>
                    <a:cxn ang="0">
                      <a:pos x="0" y="0"/>
                    </a:cxn>
                    <a:cxn ang="0">
                      <a:pos x="17" y="7"/>
                    </a:cxn>
                  </a:cxnLst>
                  <a:rect l="0" t="0" r="r" b="b"/>
                  <a:pathLst>
                    <a:path w="17" h="32">
                      <a:moveTo>
                        <a:pt x="17" y="7"/>
                      </a:moveTo>
                      <a:lnTo>
                        <a:pt x="17" y="32"/>
                      </a:lnTo>
                      <a:lnTo>
                        <a:pt x="0" y="25"/>
                      </a:lnTo>
                      <a:lnTo>
                        <a:pt x="0" y="0"/>
                      </a:lnTo>
                      <a:lnTo>
                        <a:pt x="17" y="7"/>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6" name="Freeform 182"/>
                <p:cNvSpPr>
                  <a:spLocks/>
                </p:cNvSpPr>
                <p:nvPr/>
              </p:nvSpPr>
              <p:spPr bwMode="auto">
                <a:xfrm>
                  <a:off x="2839" y="2893"/>
                  <a:ext cx="53" cy="51"/>
                </a:xfrm>
                <a:custGeom>
                  <a:avLst/>
                  <a:gdLst/>
                  <a:ahLst/>
                  <a:cxnLst>
                    <a:cxn ang="0">
                      <a:pos x="53" y="23"/>
                    </a:cxn>
                    <a:cxn ang="0">
                      <a:pos x="53" y="51"/>
                    </a:cxn>
                    <a:cxn ang="0">
                      <a:pos x="0" y="26"/>
                    </a:cxn>
                    <a:cxn ang="0">
                      <a:pos x="0" y="0"/>
                    </a:cxn>
                    <a:cxn ang="0">
                      <a:pos x="53" y="23"/>
                    </a:cxn>
                  </a:cxnLst>
                  <a:rect l="0" t="0" r="r" b="b"/>
                  <a:pathLst>
                    <a:path w="53" h="51">
                      <a:moveTo>
                        <a:pt x="53" y="23"/>
                      </a:moveTo>
                      <a:lnTo>
                        <a:pt x="53" y="51"/>
                      </a:lnTo>
                      <a:lnTo>
                        <a:pt x="0" y="26"/>
                      </a:lnTo>
                      <a:lnTo>
                        <a:pt x="0" y="0"/>
                      </a:lnTo>
                      <a:lnTo>
                        <a:pt x="53" y="23"/>
                      </a:lnTo>
                      <a:close/>
                    </a:path>
                  </a:pathLst>
                </a:custGeom>
                <a:solidFill>
                  <a:srgbClr val="8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27" name="Rectangle 183"/>
                <p:cNvSpPr>
                  <a:spLocks noChangeArrowheads="1"/>
                </p:cNvSpPr>
                <p:nvPr/>
              </p:nvSpPr>
              <p:spPr bwMode="auto">
                <a:xfrm>
                  <a:off x="2892" y="3046"/>
                  <a:ext cx="27" cy="28"/>
                </a:xfrm>
                <a:prstGeom prst="rect">
                  <a:avLst/>
                </a:prstGeom>
                <a:solidFill>
                  <a:srgbClr val="600000"/>
                </a:solid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nvGrpSpPr>
              <p:cNvPr id="211128" name="Group 184"/>
              <p:cNvGrpSpPr>
                <a:grpSpLocks/>
              </p:cNvGrpSpPr>
              <p:nvPr/>
            </p:nvGrpSpPr>
            <p:grpSpPr bwMode="auto">
              <a:xfrm>
                <a:off x="2660" y="2643"/>
                <a:ext cx="391" cy="114"/>
                <a:chOff x="2660" y="2643"/>
                <a:chExt cx="391" cy="114"/>
              </a:xfrm>
            </p:grpSpPr>
            <p:sp>
              <p:nvSpPr>
                <p:cNvPr id="211129" name="Freeform 185"/>
                <p:cNvSpPr>
                  <a:spLocks/>
                </p:cNvSpPr>
                <p:nvPr/>
              </p:nvSpPr>
              <p:spPr bwMode="auto">
                <a:xfrm>
                  <a:off x="2660" y="2643"/>
                  <a:ext cx="391" cy="66"/>
                </a:xfrm>
                <a:custGeom>
                  <a:avLst/>
                  <a:gdLst/>
                  <a:ahLst/>
                  <a:cxnLst>
                    <a:cxn ang="0">
                      <a:pos x="0" y="0"/>
                    </a:cxn>
                    <a:cxn ang="0">
                      <a:pos x="169" y="4"/>
                    </a:cxn>
                    <a:cxn ang="0">
                      <a:pos x="391" y="64"/>
                    </a:cxn>
                    <a:cxn ang="0">
                      <a:pos x="237" y="66"/>
                    </a:cxn>
                    <a:cxn ang="0">
                      <a:pos x="0" y="0"/>
                    </a:cxn>
                  </a:cxnLst>
                  <a:rect l="0" t="0" r="r" b="b"/>
                  <a:pathLst>
                    <a:path w="391" h="66">
                      <a:moveTo>
                        <a:pt x="0" y="0"/>
                      </a:moveTo>
                      <a:lnTo>
                        <a:pt x="169" y="4"/>
                      </a:lnTo>
                      <a:lnTo>
                        <a:pt x="391" y="64"/>
                      </a:lnTo>
                      <a:lnTo>
                        <a:pt x="237" y="66"/>
                      </a:lnTo>
                      <a:lnTo>
                        <a:pt x="0" y="0"/>
                      </a:lnTo>
                      <a:close/>
                    </a:path>
                  </a:pathLst>
                </a:custGeom>
                <a:solidFill>
                  <a:srgbClr val="C0C0C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30" name="Freeform 186"/>
                <p:cNvSpPr>
                  <a:spLocks/>
                </p:cNvSpPr>
                <p:nvPr/>
              </p:nvSpPr>
              <p:spPr bwMode="auto">
                <a:xfrm>
                  <a:off x="2898" y="2706"/>
                  <a:ext cx="153" cy="51"/>
                </a:xfrm>
                <a:custGeom>
                  <a:avLst/>
                  <a:gdLst/>
                  <a:ahLst/>
                  <a:cxnLst>
                    <a:cxn ang="0">
                      <a:pos x="1" y="0"/>
                    </a:cxn>
                    <a:cxn ang="0">
                      <a:pos x="153" y="0"/>
                    </a:cxn>
                    <a:cxn ang="0">
                      <a:pos x="153" y="51"/>
                    </a:cxn>
                    <a:cxn ang="0">
                      <a:pos x="0" y="51"/>
                    </a:cxn>
                    <a:cxn ang="0">
                      <a:pos x="1" y="0"/>
                    </a:cxn>
                  </a:cxnLst>
                  <a:rect l="0" t="0" r="r" b="b"/>
                  <a:pathLst>
                    <a:path w="153" h="51">
                      <a:moveTo>
                        <a:pt x="1" y="0"/>
                      </a:moveTo>
                      <a:lnTo>
                        <a:pt x="153" y="0"/>
                      </a:lnTo>
                      <a:lnTo>
                        <a:pt x="153" y="51"/>
                      </a:lnTo>
                      <a:lnTo>
                        <a:pt x="0" y="51"/>
                      </a:lnTo>
                      <a:lnTo>
                        <a:pt x="1" y="0"/>
                      </a:lnTo>
                      <a:close/>
                    </a:path>
                  </a:pathLst>
                </a:custGeom>
                <a:solidFill>
                  <a:srgbClr val="E0E0E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31" name="Freeform 187"/>
                <p:cNvSpPr>
                  <a:spLocks/>
                </p:cNvSpPr>
                <p:nvPr/>
              </p:nvSpPr>
              <p:spPr bwMode="auto">
                <a:xfrm>
                  <a:off x="2662" y="2643"/>
                  <a:ext cx="242" cy="113"/>
                </a:xfrm>
                <a:custGeom>
                  <a:avLst/>
                  <a:gdLst/>
                  <a:ahLst/>
                  <a:cxnLst>
                    <a:cxn ang="0">
                      <a:pos x="0" y="0"/>
                    </a:cxn>
                    <a:cxn ang="0">
                      <a:pos x="0" y="38"/>
                    </a:cxn>
                    <a:cxn ang="0">
                      <a:pos x="242" y="113"/>
                    </a:cxn>
                    <a:cxn ang="0">
                      <a:pos x="242" y="62"/>
                    </a:cxn>
                    <a:cxn ang="0">
                      <a:pos x="0" y="0"/>
                    </a:cxn>
                  </a:cxnLst>
                  <a:rect l="0" t="0" r="r" b="b"/>
                  <a:pathLst>
                    <a:path w="242" h="113">
                      <a:moveTo>
                        <a:pt x="0" y="0"/>
                      </a:moveTo>
                      <a:lnTo>
                        <a:pt x="0" y="38"/>
                      </a:lnTo>
                      <a:lnTo>
                        <a:pt x="242" y="113"/>
                      </a:lnTo>
                      <a:lnTo>
                        <a:pt x="242" y="62"/>
                      </a:lnTo>
                      <a:lnTo>
                        <a:pt x="0" y="0"/>
                      </a:lnTo>
                      <a:close/>
                    </a:path>
                  </a:pathLst>
                </a:custGeom>
                <a:solidFill>
                  <a:srgbClr val="A0A0A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sp>
          <p:nvSpPr>
            <p:cNvPr id="211132" name="Text Box 188"/>
            <p:cNvSpPr txBox="1">
              <a:spLocks noChangeArrowheads="1"/>
            </p:cNvSpPr>
            <p:nvPr/>
          </p:nvSpPr>
          <p:spPr bwMode="auto">
            <a:xfrm>
              <a:off x="6581" y="8877"/>
              <a:ext cx="1032" cy="254"/>
            </a:xfrm>
            <a:prstGeom prst="rect">
              <a:avLst/>
            </a:prstGeom>
            <a:noFill/>
            <a:ln w="9525">
              <a:noFill/>
              <a:miter lim="800000"/>
              <a:headEnd/>
              <a:tailEnd/>
            </a:ln>
            <a:effectLst/>
          </p:spPr>
          <p:txBody>
            <a:bodyPr vert="horz" wrap="square" lIns="60350" tIns="30175" rIns="60350" bIns="30175"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33" name="Line 189"/>
            <p:cNvSpPr>
              <a:spLocks noChangeShapeType="1"/>
            </p:cNvSpPr>
            <p:nvPr/>
          </p:nvSpPr>
          <p:spPr bwMode="auto">
            <a:xfrm>
              <a:off x="4846" y="10259"/>
              <a:ext cx="867" cy="114"/>
            </a:xfrm>
            <a:prstGeom prst="line">
              <a:avLst/>
            </a:prstGeom>
            <a:noFill/>
            <a:ln w="25400">
              <a:solidFill>
                <a:srgbClr val="3333CC"/>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34" name="Line 190"/>
            <p:cNvSpPr>
              <a:spLocks noChangeShapeType="1"/>
            </p:cNvSpPr>
            <p:nvPr/>
          </p:nvSpPr>
          <p:spPr bwMode="auto">
            <a:xfrm>
              <a:off x="5871" y="10379"/>
              <a:ext cx="789" cy="0"/>
            </a:xfrm>
            <a:prstGeom prst="line">
              <a:avLst/>
            </a:prstGeom>
            <a:noFill/>
            <a:ln w="25400">
              <a:solidFill>
                <a:srgbClr val="3333CC"/>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35" name="Line 191"/>
            <p:cNvSpPr>
              <a:spLocks noChangeShapeType="1"/>
            </p:cNvSpPr>
            <p:nvPr/>
          </p:nvSpPr>
          <p:spPr bwMode="auto">
            <a:xfrm>
              <a:off x="7324" y="10374"/>
              <a:ext cx="842" cy="952"/>
            </a:xfrm>
            <a:prstGeom prst="line">
              <a:avLst/>
            </a:prstGeom>
            <a:noFill/>
            <a:ln w="25400">
              <a:solidFill>
                <a:srgbClr val="3333CC"/>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36" name="Freeform 192"/>
            <p:cNvSpPr>
              <a:spLocks/>
            </p:cNvSpPr>
            <p:nvPr/>
          </p:nvSpPr>
          <p:spPr bwMode="auto">
            <a:xfrm>
              <a:off x="4846" y="10319"/>
              <a:ext cx="3004" cy="1007"/>
            </a:xfrm>
            <a:custGeom>
              <a:avLst/>
              <a:gdLst/>
              <a:ahLst/>
              <a:cxnLst>
                <a:cxn ang="0">
                  <a:pos x="0" y="0"/>
                </a:cxn>
                <a:cxn ang="0">
                  <a:pos x="528" y="144"/>
                </a:cxn>
                <a:cxn ang="0">
                  <a:pos x="1392" y="144"/>
                </a:cxn>
                <a:cxn ang="0">
                  <a:pos x="1872" y="864"/>
                </a:cxn>
              </a:cxnLst>
              <a:rect l="0" t="0" r="r" b="b"/>
              <a:pathLst>
                <a:path w="1872" h="864">
                  <a:moveTo>
                    <a:pt x="0" y="0"/>
                  </a:moveTo>
                  <a:cubicBezTo>
                    <a:pt x="148" y="60"/>
                    <a:pt x="296" y="120"/>
                    <a:pt x="528" y="144"/>
                  </a:cubicBezTo>
                  <a:cubicBezTo>
                    <a:pt x="760" y="168"/>
                    <a:pt x="1168" y="24"/>
                    <a:pt x="1392" y="144"/>
                  </a:cubicBezTo>
                  <a:cubicBezTo>
                    <a:pt x="1616" y="264"/>
                    <a:pt x="1792" y="744"/>
                    <a:pt x="1872" y="864"/>
                  </a:cubicBezTo>
                </a:path>
              </a:pathLst>
            </a:custGeom>
            <a:noFill/>
            <a:ln w="31750" cap="flat" cmpd="sng">
              <a:solidFill>
                <a:srgbClr val="FF0000"/>
              </a:solidFill>
              <a:prstDash val="sysDot"/>
              <a:round/>
              <a:headEnd type="oval" w="med" len="med"/>
              <a:tailEnd type="oval"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37" name="Text Box 193"/>
            <p:cNvSpPr txBox="1">
              <a:spLocks noChangeArrowheads="1"/>
            </p:cNvSpPr>
            <p:nvPr/>
          </p:nvSpPr>
          <p:spPr bwMode="auto">
            <a:xfrm>
              <a:off x="3842" y="8050"/>
              <a:ext cx="2363" cy="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Intranet</a:t>
              </a:r>
              <a:r>
                <a:rPr kumimoji="0" lang="en-US" altLang="zh-CN" sz="1400" b="0" i="0" u="none" strike="noStrike" cap="none" normalizeH="0" dirty="0" smtClean="0">
                  <a:ln>
                    <a:noFill/>
                  </a:ln>
                  <a:solidFill>
                    <a:srgbClr val="000000"/>
                  </a:solidFill>
                  <a:effectLst/>
                  <a:latin typeface="Times New Roman" pitchFamily="18" charset="0"/>
                  <a:cs typeface="Times New Roman" pitchFamily="18" charset="0"/>
                </a:rPr>
                <a:t>  of mobile phone</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138" name="Text Box 194"/>
            <p:cNvSpPr txBox="1">
              <a:spLocks noChangeArrowheads="1"/>
            </p:cNvSpPr>
            <p:nvPr/>
          </p:nvSpPr>
          <p:spPr bwMode="auto">
            <a:xfrm>
              <a:off x="3642" y="9888"/>
              <a:ext cx="1006" cy="30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rgbClr val="000000"/>
                  </a:solidFill>
                  <a:effectLst/>
                  <a:latin typeface="Times New Roman" pitchFamily="18" charset="0"/>
                  <a:cs typeface="Times New Roman" pitchFamily="18" charset="0"/>
                </a:rPr>
                <a:t>GGSN</a:t>
              </a:r>
              <a:endParaRPr kumimoji="0" lang="zh-CN" altLang="zh-CN" sz="1400" b="0" i="0" u="none" strike="noStrike" cap="none" normalizeH="0" baseline="0" smtClean="0">
                <a:ln>
                  <a:noFill/>
                </a:ln>
                <a:solidFill>
                  <a:srgbClr val="000000"/>
                </a:solidFill>
                <a:effectLst/>
                <a:latin typeface="Times New Roman" pitchFamily="18" charset="0"/>
                <a:cs typeface="Times New Roman" pitchFamily="18" charset="0"/>
              </a:endParaRPr>
            </a:p>
          </p:txBody>
        </p:sp>
        <p:sp>
          <p:nvSpPr>
            <p:cNvPr id="211139" name="Text Box 195"/>
            <p:cNvSpPr txBox="1">
              <a:spLocks noChangeArrowheads="1"/>
            </p:cNvSpPr>
            <p:nvPr/>
          </p:nvSpPr>
          <p:spPr bwMode="auto">
            <a:xfrm>
              <a:off x="6145" y="9702"/>
              <a:ext cx="1894" cy="55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140" name="Text Box 196"/>
            <p:cNvSpPr txBox="1">
              <a:spLocks noChangeArrowheads="1"/>
            </p:cNvSpPr>
            <p:nvPr/>
          </p:nvSpPr>
          <p:spPr bwMode="auto">
            <a:xfrm>
              <a:off x="6127" y="10626"/>
              <a:ext cx="1232" cy="31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GRE</a:t>
              </a:r>
              <a:r>
                <a:rPr kumimoji="0" lang="zh-CN" altLang="en-US" sz="1400" b="0"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tunnel</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141" name="Text Box 197"/>
            <p:cNvSpPr txBox="1">
              <a:spLocks noChangeArrowheads="1"/>
            </p:cNvSpPr>
            <p:nvPr/>
          </p:nvSpPr>
          <p:spPr bwMode="auto">
            <a:xfrm>
              <a:off x="7329" y="10426"/>
              <a:ext cx="982" cy="35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rgbClr val="000000"/>
                  </a:solidFill>
                  <a:effectLst/>
                  <a:latin typeface="Times New Roman" pitchFamily="18" charset="0"/>
                  <a:cs typeface="Times New Roman" pitchFamily="18" charset="0"/>
                </a:rPr>
                <a:t>DDN</a:t>
              </a:r>
              <a:endParaRPr kumimoji="0" lang="zh-CN" altLang="zh-CN" sz="1400" b="0" i="0" u="none" strike="noStrike" cap="none" normalizeH="0" baseline="0" smtClean="0">
                <a:ln>
                  <a:noFill/>
                </a:ln>
                <a:solidFill>
                  <a:srgbClr val="000000"/>
                </a:solidFill>
                <a:effectLst/>
                <a:latin typeface="Times New Roman" pitchFamily="18" charset="0"/>
                <a:cs typeface="Times New Roman" pitchFamily="18" charset="0"/>
              </a:endParaRPr>
            </a:p>
          </p:txBody>
        </p:sp>
        <p:grpSp>
          <p:nvGrpSpPr>
            <p:cNvPr id="211142" name="Group 198"/>
            <p:cNvGrpSpPr>
              <a:grpSpLocks/>
            </p:cNvGrpSpPr>
            <p:nvPr/>
          </p:nvGrpSpPr>
          <p:grpSpPr bwMode="auto">
            <a:xfrm>
              <a:off x="3536" y="8947"/>
              <a:ext cx="1762" cy="891"/>
              <a:chOff x="1648" y="3802"/>
              <a:chExt cx="2283" cy="1387"/>
            </a:xfrm>
          </p:grpSpPr>
          <p:grpSp>
            <p:nvGrpSpPr>
              <p:cNvPr id="211143" name="Group 199"/>
              <p:cNvGrpSpPr>
                <a:grpSpLocks/>
              </p:cNvGrpSpPr>
              <p:nvPr/>
            </p:nvGrpSpPr>
            <p:grpSpPr bwMode="auto">
              <a:xfrm>
                <a:off x="1648" y="3802"/>
                <a:ext cx="2283" cy="1387"/>
                <a:chOff x="672" y="768"/>
                <a:chExt cx="1392" cy="912"/>
              </a:xfrm>
            </p:grpSpPr>
            <p:grpSp>
              <p:nvGrpSpPr>
                <p:cNvPr id="211144" name="Group 200"/>
                <p:cNvGrpSpPr>
                  <a:grpSpLocks/>
                </p:cNvGrpSpPr>
                <p:nvPr/>
              </p:nvGrpSpPr>
              <p:grpSpPr bwMode="auto">
                <a:xfrm>
                  <a:off x="672" y="768"/>
                  <a:ext cx="1392" cy="912"/>
                  <a:chOff x="4174" y="1934"/>
                  <a:chExt cx="1493" cy="989"/>
                </a:xfrm>
              </p:grpSpPr>
              <p:sp>
                <p:nvSpPr>
                  <p:cNvPr id="211145" name="Freeform 201"/>
                  <p:cNvSpPr>
                    <a:spLocks/>
                  </p:cNvSpPr>
                  <p:nvPr/>
                </p:nvSpPr>
                <p:spPr bwMode="auto">
                  <a:xfrm>
                    <a:off x="5385" y="2394"/>
                    <a:ext cx="255" cy="265"/>
                  </a:xfrm>
                  <a:custGeom>
                    <a:avLst/>
                    <a:gdLst/>
                    <a:ahLst/>
                    <a:cxnLst>
                      <a:cxn ang="0">
                        <a:pos x="508" y="293"/>
                      </a:cxn>
                      <a:cxn ang="0">
                        <a:pos x="497" y="345"/>
                      </a:cxn>
                      <a:cxn ang="0">
                        <a:pos x="478" y="392"/>
                      </a:cxn>
                      <a:cxn ang="0">
                        <a:pos x="451" y="433"/>
                      </a:cxn>
                      <a:cxn ang="0">
                        <a:pos x="417" y="469"/>
                      </a:cxn>
                      <a:cxn ang="0">
                        <a:pos x="376" y="498"/>
                      </a:cxn>
                      <a:cxn ang="0">
                        <a:pos x="330" y="519"/>
                      </a:cxn>
                      <a:cxn ang="0">
                        <a:pos x="281" y="529"/>
                      </a:cxn>
                      <a:cxn ang="0">
                        <a:pos x="229" y="529"/>
                      </a:cxn>
                      <a:cxn ang="0">
                        <a:pos x="178" y="519"/>
                      </a:cxn>
                      <a:cxn ang="0">
                        <a:pos x="133" y="498"/>
                      </a:cxn>
                      <a:cxn ang="0">
                        <a:pos x="92" y="469"/>
                      </a:cxn>
                      <a:cxn ang="0">
                        <a:pos x="57" y="433"/>
                      </a:cxn>
                      <a:cxn ang="0">
                        <a:pos x="31" y="392"/>
                      </a:cxn>
                      <a:cxn ang="0">
                        <a:pos x="11" y="345"/>
                      </a:cxn>
                      <a:cxn ang="0">
                        <a:pos x="1" y="293"/>
                      </a:cxn>
                      <a:cxn ang="0">
                        <a:pos x="1" y="239"/>
                      </a:cxn>
                      <a:cxn ang="0">
                        <a:pos x="11" y="188"/>
                      </a:cxn>
                      <a:cxn ang="0">
                        <a:pos x="31" y="140"/>
                      </a:cxn>
                      <a:cxn ang="0">
                        <a:pos x="57" y="97"/>
                      </a:cxn>
                      <a:cxn ang="0">
                        <a:pos x="92" y="61"/>
                      </a:cxn>
                      <a:cxn ang="0">
                        <a:pos x="133" y="33"/>
                      </a:cxn>
                      <a:cxn ang="0">
                        <a:pos x="178" y="12"/>
                      </a:cxn>
                      <a:cxn ang="0">
                        <a:pos x="229" y="1"/>
                      </a:cxn>
                      <a:cxn ang="0">
                        <a:pos x="281" y="1"/>
                      </a:cxn>
                      <a:cxn ang="0">
                        <a:pos x="330" y="12"/>
                      </a:cxn>
                      <a:cxn ang="0">
                        <a:pos x="376" y="33"/>
                      </a:cxn>
                      <a:cxn ang="0">
                        <a:pos x="417" y="61"/>
                      </a:cxn>
                      <a:cxn ang="0">
                        <a:pos x="451" y="97"/>
                      </a:cxn>
                      <a:cxn ang="0">
                        <a:pos x="478" y="140"/>
                      </a:cxn>
                      <a:cxn ang="0">
                        <a:pos x="497" y="188"/>
                      </a:cxn>
                      <a:cxn ang="0">
                        <a:pos x="508" y="239"/>
                      </a:cxn>
                    </a:cxnLst>
                    <a:rect l="0" t="0" r="r" b="b"/>
                    <a:pathLst>
                      <a:path w="509" h="530">
                        <a:moveTo>
                          <a:pt x="509" y="266"/>
                        </a:moveTo>
                        <a:lnTo>
                          <a:pt x="508" y="293"/>
                        </a:lnTo>
                        <a:lnTo>
                          <a:pt x="504" y="319"/>
                        </a:lnTo>
                        <a:lnTo>
                          <a:pt x="497" y="345"/>
                        </a:lnTo>
                        <a:lnTo>
                          <a:pt x="489" y="369"/>
                        </a:lnTo>
                        <a:lnTo>
                          <a:pt x="478" y="392"/>
                        </a:lnTo>
                        <a:lnTo>
                          <a:pt x="465" y="413"/>
                        </a:lnTo>
                        <a:lnTo>
                          <a:pt x="451" y="433"/>
                        </a:lnTo>
                        <a:lnTo>
                          <a:pt x="434" y="452"/>
                        </a:lnTo>
                        <a:lnTo>
                          <a:pt x="417" y="469"/>
                        </a:lnTo>
                        <a:lnTo>
                          <a:pt x="397" y="485"/>
                        </a:lnTo>
                        <a:lnTo>
                          <a:pt x="376" y="498"/>
                        </a:lnTo>
                        <a:lnTo>
                          <a:pt x="353" y="509"/>
                        </a:lnTo>
                        <a:lnTo>
                          <a:pt x="330" y="519"/>
                        </a:lnTo>
                        <a:lnTo>
                          <a:pt x="306" y="524"/>
                        </a:lnTo>
                        <a:lnTo>
                          <a:pt x="281" y="529"/>
                        </a:lnTo>
                        <a:lnTo>
                          <a:pt x="255" y="530"/>
                        </a:lnTo>
                        <a:lnTo>
                          <a:pt x="229" y="529"/>
                        </a:lnTo>
                        <a:lnTo>
                          <a:pt x="204" y="524"/>
                        </a:lnTo>
                        <a:lnTo>
                          <a:pt x="178" y="519"/>
                        </a:lnTo>
                        <a:lnTo>
                          <a:pt x="155" y="509"/>
                        </a:lnTo>
                        <a:lnTo>
                          <a:pt x="133" y="498"/>
                        </a:lnTo>
                        <a:lnTo>
                          <a:pt x="111" y="485"/>
                        </a:lnTo>
                        <a:lnTo>
                          <a:pt x="92" y="469"/>
                        </a:lnTo>
                        <a:lnTo>
                          <a:pt x="75" y="452"/>
                        </a:lnTo>
                        <a:lnTo>
                          <a:pt x="57" y="433"/>
                        </a:lnTo>
                        <a:lnTo>
                          <a:pt x="43" y="413"/>
                        </a:lnTo>
                        <a:lnTo>
                          <a:pt x="31" y="392"/>
                        </a:lnTo>
                        <a:lnTo>
                          <a:pt x="19" y="369"/>
                        </a:lnTo>
                        <a:lnTo>
                          <a:pt x="11" y="345"/>
                        </a:lnTo>
                        <a:lnTo>
                          <a:pt x="4" y="319"/>
                        </a:lnTo>
                        <a:lnTo>
                          <a:pt x="1" y="293"/>
                        </a:lnTo>
                        <a:lnTo>
                          <a:pt x="0" y="266"/>
                        </a:lnTo>
                        <a:lnTo>
                          <a:pt x="1" y="239"/>
                        </a:lnTo>
                        <a:lnTo>
                          <a:pt x="4" y="213"/>
                        </a:lnTo>
                        <a:lnTo>
                          <a:pt x="11" y="188"/>
                        </a:lnTo>
                        <a:lnTo>
                          <a:pt x="19" y="163"/>
                        </a:lnTo>
                        <a:lnTo>
                          <a:pt x="31" y="140"/>
                        </a:lnTo>
                        <a:lnTo>
                          <a:pt x="43" y="118"/>
                        </a:lnTo>
                        <a:lnTo>
                          <a:pt x="57" y="97"/>
                        </a:lnTo>
                        <a:lnTo>
                          <a:pt x="75" y="79"/>
                        </a:lnTo>
                        <a:lnTo>
                          <a:pt x="92" y="61"/>
                        </a:lnTo>
                        <a:lnTo>
                          <a:pt x="111" y="46"/>
                        </a:lnTo>
                        <a:lnTo>
                          <a:pt x="133" y="33"/>
                        </a:lnTo>
                        <a:lnTo>
                          <a:pt x="155" y="21"/>
                        </a:lnTo>
                        <a:lnTo>
                          <a:pt x="178" y="12"/>
                        </a:lnTo>
                        <a:lnTo>
                          <a:pt x="204" y="6"/>
                        </a:lnTo>
                        <a:lnTo>
                          <a:pt x="229" y="1"/>
                        </a:lnTo>
                        <a:lnTo>
                          <a:pt x="255" y="0"/>
                        </a:lnTo>
                        <a:lnTo>
                          <a:pt x="281" y="1"/>
                        </a:lnTo>
                        <a:lnTo>
                          <a:pt x="306" y="6"/>
                        </a:lnTo>
                        <a:lnTo>
                          <a:pt x="330" y="12"/>
                        </a:lnTo>
                        <a:lnTo>
                          <a:pt x="353" y="21"/>
                        </a:lnTo>
                        <a:lnTo>
                          <a:pt x="376" y="33"/>
                        </a:lnTo>
                        <a:lnTo>
                          <a:pt x="397" y="46"/>
                        </a:lnTo>
                        <a:lnTo>
                          <a:pt x="417" y="61"/>
                        </a:lnTo>
                        <a:lnTo>
                          <a:pt x="434" y="79"/>
                        </a:lnTo>
                        <a:lnTo>
                          <a:pt x="451" y="97"/>
                        </a:lnTo>
                        <a:lnTo>
                          <a:pt x="465" y="118"/>
                        </a:lnTo>
                        <a:lnTo>
                          <a:pt x="478" y="140"/>
                        </a:lnTo>
                        <a:lnTo>
                          <a:pt x="489" y="163"/>
                        </a:lnTo>
                        <a:lnTo>
                          <a:pt x="497" y="188"/>
                        </a:lnTo>
                        <a:lnTo>
                          <a:pt x="504" y="213"/>
                        </a:lnTo>
                        <a:lnTo>
                          <a:pt x="508" y="239"/>
                        </a:lnTo>
                        <a:lnTo>
                          <a:pt x="509" y="266"/>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46" name="Freeform 202"/>
                  <p:cNvSpPr>
                    <a:spLocks/>
                  </p:cNvSpPr>
                  <p:nvPr/>
                </p:nvSpPr>
                <p:spPr bwMode="auto">
                  <a:xfrm>
                    <a:off x="5385" y="2394"/>
                    <a:ext cx="255" cy="265"/>
                  </a:xfrm>
                  <a:custGeom>
                    <a:avLst/>
                    <a:gdLst/>
                    <a:ahLst/>
                    <a:cxnLst>
                      <a:cxn ang="0">
                        <a:pos x="509" y="266"/>
                      </a:cxn>
                      <a:cxn ang="0">
                        <a:pos x="504" y="319"/>
                      </a:cxn>
                      <a:cxn ang="0">
                        <a:pos x="489" y="369"/>
                      </a:cxn>
                      <a:cxn ang="0">
                        <a:pos x="465" y="413"/>
                      </a:cxn>
                      <a:cxn ang="0">
                        <a:pos x="434" y="452"/>
                      </a:cxn>
                      <a:cxn ang="0">
                        <a:pos x="397" y="485"/>
                      </a:cxn>
                      <a:cxn ang="0">
                        <a:pos x="353" y="509"/>
                      </a:cxn>
                      <a:cxn ang="0">
                        <a:pos x="306" y="524"/>
                      </a:cxn>
                      <a:cxn ang="0">
                        <a:pos x="255" y="530"/>
                      </a:cxn>
                      <a:cxn ang="0">
                        <a:pos x="229" y="529"/>
                      </a:cxn>
                      <a:cxn ang="0">
                        <a:pos x="178" y="519"/>
                      </a:cxn>
                      <a:cxn ang="0">
                        <a:pos x="133" y="498"/>
                      </a:cxn>
                      <a:cxn ang="0">
                        <a:pos x="92" y="469"/>
                      </a:cxn>
                      <a:cxn ang="0">
                        <a:pos x="57" y="433"/>
                      </a:cxn>
                      <a:cxn ang="0">
                        <a:pos x="31" y="392"/>
                      </a:cxn>
                      <a:cxn ang="0">
                        <a:pos x="11" y="345"/>
                      </a:cxn>
                      <a:cxn ang="0">
                        <a:pos x="1" y="293"/>
                      </a:cxn>
                      <a:cxn ang="0">
                        <a:pos x="0" y="266"/>
                      </a:cxn>
                      <a:cxn ang="0">
                        <a:pos x="4" y="213"/>
                      </a:cxn>
                      <a:cxn ang="0">
                        <a:pos x="19" y="163"/>
                      </a:cxn>
                      <a:cxn ang="0">
                        <a:pos x="43" y="118"/>
                      </a:cxn>
                      <a:cxn ang="0">
                        <a:pos x="75" y="79"/>
                      </a:cxn>
                      <a:cxn ang="0">
                        <a:pos x="111" y="46"/>
                      </a:cxn>
                      <a:cxn ang="0">
                        <a:pos x="155" y="21"/>
                      </a:cxn>
                      <a:cxn ang="0">
                        <a:pos x="204" y="6"/>
                      </a:cxn>
                      <a:cxn ang="0">
                        <a:pos x="255" y="0"/>
                      </a:cxn>
                      <a:cxn ang="0">
                        <a:pos x="281" y="1"/>
                      </a:cxn>
                      <a:cxn ang="0">
                        <a:pos x="330" y="12"/>
                      </a:cxn>
                      <a:cxn ang="0">
                        <a:pos x="376" y="33"/>
                      </a:cxn>
                      <a:cxn ang="0">
                        <a:pos x="417" y="61"/>
                      </a:cxn>
                      <a:cxn ang="0">
                        <a:pos x="451" y="97"/>
                      </a:cxn>
                      <a:cxn ang="0">
                        <a:pos x="478" y="140"/>
                      </a:cxn>
                      <a:cxn ang="0">
                        <a:pos x="497" y="188"/>
                      </a:cxn>
                      <a:cxn ang="0">
                        <a:pos x="508" y="239"/>
                      </a:cxn>
                    </a:cxnLst>
                    <a:rect l="0" t="0" r="r" b="b"/>
                    <a:pathLst>
                      <a:path w="509" h="530">
                        <a:moveTo>
                          <a:pt x="509" y="266"/>
                        </a:moveTo>
                        <a:lnTo>
                          <a:pt x="509" y="266"/>
                        </a:lnTo>
                        <a:lnTo>
                          <a:pt x="508" y="293"/>
                        </a:lnTo>
                        <a:lnTo>
                          <a:pt x="504" y="319"/>
                        </a:lnTo>
                        <a:lnTo>
                          <a:pt x="497" y="345"/>
                        </a:lnTo>
                        <a:lnTo>
                          <a:pt x="489" y="369"/>
                        </a:lnTo>
                        <a:lnTo>
                          <a:pt x="478" y="392"/>
                        </a:lnTo>
                        <a:lnTo>
                          <a:pt x="465" y="413"/>
                        </a:lnTo>
                        <a:lnTo>
                          <a:pt x="451" y="433"/>
                        </a:lnTo>
                        <a:lnTo>
                          <a:pt x="434" y="452"/>
                        </a:lnTo>
                        <a:lnTo>
                          <a:pt x="417" y="469"/>
                        </a:lnTo>
                        <a:lnTo>
                          <a:pt x="397" y="485"/>
                        </a:lnTo>
                        <a:lnTo>
                          <a:pt x="376" y="498"/>
                        </a:lnTo>
                        <a:lnTo>
                          <a:pt x="353" y="509"/>
                        </a:lnTo>
                        <a:lnTo>
                          <a:pt x="330" y="519"/>
                        </a:lnTo>
                        <a:lnTo>
                          <a:pt x="306" y="524"/>
                        </a:lnTo>
                        <a:lnTo>
                          <a:pt x="281" y="529"/>
                        </a:lnTo>
                        <a:lnTo>
                          <a:pt x="255" y="530"/>
                        </a:lnTo>
                        <a:lnTo>
                          <a:pt x="255" y="530"/>
                        </a:lnTo>
                        <a:lnTo>
                          <a:pt x="229" y="529"/>
                        </a:lnTo>
                        <a:lnTo>
                          <a:pt x="204" y="524"/>
                        </a:lnTo>
                        <a:lnTo>
                          <a:pt x="178" y="519"/>
                        </a:lnTo>
                        <a:lnTo>
                          <a:pt x="155" y="509"/>
                        </a:lnTo>
                        <a:lnTo>
                          <a:pt x="133" y="498"/>
                        </a:lnTo>
                        <a:lnTo>
                          <a:pt x="111" y="485"/>
                        </a:lnTo>
                        <a:lnTo>
                          <a:pt x="92" y="469"/>
                        </a:lnTo>
                        <a:lnTo>
                          <a:pt x="75" y="452"/>
                        </a:lnTo>
                        <a:lnTo>
                          <a:pt x="57" y="433"/>
                        </a:lnTo>
                        <a:lnTo>
                          <a:pt x="43" y="413"/>
                        </a:lnTo>
                        <a:lnTo>
                          <a:pt x="31" y="392"/>
                        </a:lnTo>
                        <a:lnTo>
                          <a:pt x="19" y="369"/>
                        </a:lnTo>
                        <a:lnTo>
                          <a:pt x="11" y="345"/>
                        </a:lnTo>
                        <a:lnTo>
                          <a:pt x="4" y="319"/>
                        </a:lnTo>
                        <a:lnTo>
                          <a:pt x="1" y="293"/>
                        </a:lnTo>
                        <a:lnTo>
                          <a:pt x="0" y="266"/>
                        </a:lnTo>
                        <a:lnTo>
                          <a:pt x="0" y="266"/>
                        </a:lnTo>
                        <a:lnTo>
                          <a:pt x="1" y="239"/>
                        </a:lnTo>
                        <a:lnTo>
                          <a:pt x="4" y="213"/>
                        </a:lnTo>
                        <a:lnTo>
                          <a:pt x="11" y="188"/>
                        </a:lnTo>
                        <a:lnTo>
                          <a:pt x="19" y="163"/>
                        </a:lnTo>
                        <a:lnTo>
                          <a:pt x="31" y="140"/>
                        </a:lnTo>
                        <a:lnTo>
                          <a:pt x="43" y="118"/>
                        </a:lnTo>
                        <a:lnTo>
                          <a:pt x="57" y="97"/>
                        </a:lnTo>
                        <a:lnTo>
                          <a:pt x="75" y="79"/>
                        </a:lnTo>
                        <a:lnTo>
                          <a:pt x="92" y="61"/>
                        </a:lnTo>
                        <a:lnTo>
                          <a:pt x="111" y="46"/>
                        </a:lnTo>
                        <a:lnTo>
                          <a:pt x="133" y="33"/>
                        </a:lnTo>
                        <a:lnTo>
                          <a:pt x="155" y="21"/>
                        </a:lnTo>
                        <a:lnTo>
                          <a:pt x="178" y="12"/>
                        </a:lnTo>
                        <a:lnTo>
                          <a:pt x="204" y="6"/>
                        </a:lnTo>
                        <a:lnTo>
                          <a:pt x="229" y="1"/>
                        </a:lnTo>
                        <a:lnTo>
                          <a:pt x="255" y="0"/>
                        </a:lnTo>
                        <a:lnTo>
                          <a:pt x="255" y="0"/>
                        </a:lnTo>
                        <a:lnTo>
                          <a:pt x="281" y="1"/>
                        </a:lnTo>
                        <a:lnTo>
                          <a:pt x="306" y="6"/>
                        </a:lnTo>
                        <a:lnTo>
                          <a:pt x="330" y="12"/>
                        </a:lnTo>
                        <a:lnTo>
                          <a:pt x="353" y="21"/>
                        </a:lnTo>
                        <a:lnTo>
                          <a:pt x="376" y="33"/>
                        </a:lnTo>
                        <a:lnTo>
                          <a:pt x="397" y="46"/>
                        </a:lnTo>
                        <a:lnTo>
                          <a:pt x="417" y="61"/>
                        </a:lnTo>
                        <a:lnTo>
                          <a:pt x="434" y="79"/>
                        </a:lnTo>
                        <a:lnTo>
                          <a:pt x="451" y="97"/>
                        </a:lnTo>
                        <a:lnTo>
                          <a:pt x="465" y="118"/>
                        </a:lnTo>
                        <a:lnTo>
                          <a:pt x="478" y="140"/>
                        </a:lnTo>
                        <a:lnTo>
                          <a:pt x="489" y="163"/>
                        </a:lnTo>
                        <a:lnTo>
                          <a:pt x="497" y="188"/>
                        </a:lnTo>
                        <a:lnTo>
                          <a:pt x="504" y="213"/>
                        </a:lnTo>
                        <a:lnTo>
                          <a:pt x="508" y="239"/>
                        </a:lnTo>
                        <a:lnTo>
                          <a:pt x="509" y="266"/>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47" name="Freeform 203"/>
                  <p:cNvSpPr>
                    <a:spLocks/>
                  </p:cNvSpPr>
                  <p:nvPr/>
                </p:nvSpPr>
                <p:spPr bwMode="auto">
                  <a:xfrm>
                    <a:off x="5414" y="2218"/>
                    <a:ext cx="253" cy="264"/>
                  </a:xfrm>
                  <a:custGeom>
                    <a:avLst/>
                    <a:gdLst/>
                    <a:ahLst/>
                    <a:cxnLst>
                      <a:cxn ang="0">
                        <a:pos x="505" y="291"/>
                      </a:cxn>
                      <a:cxn ang="0">
                        <a:pos x="494" y="343"/>
                      </a:cxn>
                      <a:cxn ang="0">
                        <a:pos x="475" y="390"/>
                      </a:cxn>
                      <a:cxn ang="0">
                        <a:pos x="448" y="432"/>
                      </a:cxn>
                      <a:cxn ang="0">
                        <a:pos x="414" y="468"/>
                      </a:cxn>
                      <a:cxn ang="0">
                        <a:pos x="374" y="496"/>
                      </a:cxn>
                      <a:cxn ang="0">
                        <a:pos x="329" y="517"/>
                      </a:cxn>
                      <a:cxn ang="0">
                        <a:pos x="279" y="528"/>
                      </a:cxn>
                      <a:cxn ang="0">
                        <a:pos x="228" y="528"/>
                      </a:cxn>
                      <a:cxn ang="0">
                        <a:pos x="179" y="517"/>
                      </a:cxn>
                      <a:cxn ang="0">
                        <a:pos x="133" y="496"/>
                      </a:cxn>
                      <a:cxn ang="0">
                        <a:pos x="92" y="468"/>
                      </a:cxn>
                      <a:cxn ang="0">
                        <a:pos x="58" y="432"/>
                      </a:cxn>
                      <a:cxn ang="0">
                        <a:pos x="31" y="390"/>
                      </a:cxn>
                      <a:cxn ang="0">
                        <a:pos x="12" y="343"/>
                      </a:cxn>
                      <a:cxn ang="0">
                        <a:pos x="1" y="291"/>
                      </a:cxn>
                      <a:cxn ang="0">
                        <a:pos x="1" y="238"/>
                      </a:cxn>
                      <a:cxn ang="0">
                        <a:pos x="12" y="187"/>
                      </a:cxn>
                      <a:cxn ang="0">
                        <a:pos x="31" y="139"/>
                      </a:cxn>
                      <a:cxn ang="0">
                        <a:pos x="58" y="97"/>
                      </a:cxn>
                      <a:cxn ang="0">
                        <a:pos x="92" y="61"/>
                      </a:cxn>
                      <a:cxn ang="0">
                        <a:pos x="133" y="32"/>
                      </a:cxn>
                      <a:cxn ang="0">
                        <a:pos x="179" y="11"/>
                      </a:cxn>
                      <a:cxn ang="0">
                        <a:pos x="228" y="1"/>
                      </a:cxn>
                      <a:cxn ang="0">
                        <a:pos x="279" y="1"/>
                      </a:cxn>
                      <a:cxn ang="0">
                        <a:pos x="329" y="11"/>
                      </a:cxn>
                      <a:cxn ang="0">
                        <a:pos x="374" y="32"/>
                      </a:cxn>
                      <a:cxn ang="0">
                        <a:pos x="414" y="61"/>
                      </a:cxn>
                      <a:cxn ang="0">
                        <a:pos x="448" y="97"/>
                      </a:cxn>
                      <a:cxn ang="0">
                        <a:pos x="475" y="139"/>
                      </a:cxn>
                      <a:cxn ang="0">
                        <a:pos x="494" y="187"/>
                      </a:cxn>
                      <a:cxn ang="0">
                        <a:pos x="505" y="238"/>
                      </a:cxn>
                    </a:cxnLst>
                    <a:rect l="0" t="0" r="r" b="b"/>
                    <a:pathLst>
                      <a:path w="506" h="529">
                        <a:moveTo>
                          <a:pt x="506" y="265"/>
                        </a:moveTo>
                        <a:lnTo>
                          <a:pt x="505" y="291"/>
                        </a:lnTo>
                        <a:lnTo>
                          <a:pt x="501" y="318"/>
                        </a:lnTo>
                        <a:lnTo>
                          <a:pt x="494" y="343"/>
                        </a:lnTo>
                        <a:lnTo>
                          <a:pt x="486" y="367"/>
                        </a:lnTo>
                        <a:lnTo>
                          <a:pt x="475" y="390"/>
                        </a:lnTo>
                        <a:lnTo>
                          <a:pt x="462" y="411"/>
                        </a:lnTo>
                        <a:lnTo>
                          <a:pt x="448" y="432"/>
                        </a:lnTo>
                        <a:lnTo>
                          <a:pt x="432" y="450"/>
                        </a:lnTo>
                        <a:lnTo>
                          <a:pt x="414" y="468"/>
                        </a:lnTo>
                        <a:lnTo>
                          <a:pt x="394" y="484"/>
                        </a:lnTo>
                        <a:lnTo>
                          <a:pt x="374" y="496"/>
                        </a:lnTo>
                        <a:lnTo>
                          <a:pt x="352" y="508"/>
                        </a:lnTo>
                        <a:lnTo>
                          <a:pt x="329" y="517"/>
                        </a:lnTo>
                        <a:lnTo>
                          <a:pt x="304" y="523"/>
                        </a:lnTo>
                        <a:lnTo>
                          <a:pt x="279" y="528"/>
                        </a:lnTo>
                        <a:lnTo>
                          <a:pt x="254" y="529"/>
                        </a:lnTo>
                        <a:lnTo>
                          <a:pt x="228" y="528"/>
                        </a:lnTo>
                        <a:lnTo>
                          <a:pt x="203" y="523"/>
                        </a:lnTo>
                        <a:lnTo>
                          <a:pt x="179" y="517"/>
                        </a:lnTo>
                        <a:lnTo>
                          <a:pt x="156" y="508"/>
                        </a:lnTo>
                        <a:lnTo>
                          <a:pt x="133" y="496"/>
                        </a:lnTo>
                        <a:lnTo>
                          <a:pt x="112" y="484"/>
                        </a:lnTo>
                        <a:lnTo>
                          <a:pt x="92" y="468"/>
                        </a:lnTo>
                        <a:lnTo>
                          <a:pt x="75" y="450"/>
                        </a:lnTo>
                        <a:lnTo>
                          <a:pt x="58" y="432"/>
                        </a:lnTo>
                        <a:lnTo>
                          <a:pt x="44" y="411"/>
                        </a:lnTo>
                        <a:lnTo>
                          <a:pt x="31" y="390"/>
                        </a:lnTo>
                        <a:lnTo>
                          <a:pt x="20" y="367"/>
                        </a:lnTo>
                        <a:lnTo>
                          <a:pt x="12" y="343"/>
                        </a:lnTo>
                        <a:lnTo>
                          <a:pt x="5" y="318"/>
                        </a:lnTo>
                        <a:lnTo>
                          <a:pt x="1" y="291"/>
                        </a:lnTo>
                        <a:lnTo>
                          <a:pt x="0" y="265"/>
                        </a:lnTo>
                        <a:lnTo>
                          <a:pt x="1" y="238"/>
                        </a:lnTo>
                        <a:lnTo>
                          <a:pt x="5" y="212"/>
                        </a:lnTo>
                        <a:lnTo>
                          <a:pt x="12" y="187"/>
                        </a:lnTo>
                        <a:lnTo>
                          <a:pt x="20" y="162"/>
                        </a:lnTo>
                        <a:lnTo>
                          <a:pt x="31" y="139"/>
                        </a:lnTo>
                        <a:lnTo>
                          <a:pt x="44" y="117"/>
                        </a:lnTo>
                        <a:lnTo>
                          <a:pt x="58" y="97"/>
                        </a:lnTo>
                        <a:lnTo>
                          <a:pt x="75" y="78"/>
                        </a:lnTo>
                        <a:lnTo>
                          <a:pt x="92" y="61"/>
                        </a:lnTo>
                        <a:lnTo>
                          <a:pt x="112" y="46"/>
                        </a:lnTo>
                        <a:lnTo>
                          <a:pt x="133" y="32"/>
                        </a:lnTo>
                        <a:lnTo>
                          <a:pt x="156" y="21"/>
                        </a:lnTo>
                        <a:lnTo>
                          <a:pt x="179" y="11"/>
                        </a:lnTo>
                        <a:lnTo>
                          <a:pt x="203" y="6"/>
                        </a:lnTo>
                        <a:lnTo>
                          <a:pt x="228" y="1"/>
                        </a:lnTo>
                        <a:lnTo>
                          <a:pt x="254" y="0"/>
                        </a:lnTo>
                        <a:lnTo>
                          <a:pt x="279" y="1"/>
                        </a:lnTo>
                        <a:lnTo>
                          <a:pt x="304" y="6"/>
                        </a:lnTo>
                        <a:lnTo>
                          <a:pt x="329" y="11"/>
                        </a:lnTo>
                        <a:lnTo>
                          <a:pt x="352" y="21"/>
                        </a:lnTo>
                        <a:lnTo>
                          <a:pt x="374" y="32"/>
                        </a:lnTo>
                        <a:lnTo>
                          <a:pt x="394" y="46"/>
                        </a:lnTo>
                        <a:lnTo>
                          <a:pt x="414" y="61"/>
                        </a:lnTo>
                        <a:lnTo>
                          <a:pt x="432" y="78"/>
                        </a:lnTo>
                        <a:lnTo>
                          <a:pt x="448" y="97"/>
                        </a:lnTo>
                        <a:lnTo>
                          <a:pt x="462" y="117"/>
                        </a:lnTo>
                        <a:lnTo>
                          <a:pt x="475" y="139"/>
                        </a:lnTo>
                        <a:lnTo>
                          <a:pt x="486" y="162"/>
                        </a:lnTo>
                        <a:lnTo>
                          <a:pt x="494" y="187"/>
                        </a:lnTo>
                        <a:lnTo>
                          <a:pt x="501" y="212"/>
                        </a:lnTo>
                        <a:lnTo>
                          <a:pt x="505" y="238"/>
                        </a:lnTo>
                        <a:lnTo>
                          <a:pt x="506" y="265"/>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48" name="Freeform 204"/>
                  <p:cNvSpPr>
                    <a:spLocks/>
                  </p:cNvSpPr>
                  <p:nvPr/>
                </p:nvSpPr>
                <p:spPr bwMode="auto">
                  <a:xfrm>
                    <a:off x="5414" y="2218"/>
                    <a:ext cx="253" cy="264"/>
                  </a:xfrm>
                  <a:custGeom>
                    <a:avLst/>
                    <a:gdLst/>
                    <a:ahLst/>
                    <a:cxnLst>
                      <a:cxn ang="0">
                        <a:pos x="506" y="265"/>
                      </a:cxn>
                      <a:cxn ang="0">
                        <a:pos x="501" y="318"/>
                      </a:cxn>
                      <a:cxn ang="0">
                        <a:pos x="486" y="367"/>
                      </a:cxn>
                      <a:cxn ang="0">
                        <a:pos x="462" y="411"/>
                      </a:cxn>
                      <a:cxn ang="0">
                        <a:pos x="432" y="450"/>
                      </a:cxn>
                      <a:cxn ang="0">
                        <a:pos x="394" y="484"/>
                      </a:cxn>
                      <a:cxn ang="0">
                        <a:pos x="352" y="508"/>
                      </a:cxn>
                      <a:cxn ang="0">
                        <a:pos x="304" y="523"/>
                      </a:cxn>
                      <a:cxn ang="0">
                        <a:pos x="254" y="529"/>
                      </a:cxn>
                      <a:cxn ang="0">
                        <a:pos x="228" y="528"/>
                      </a:cxn>
                      <a:cxn ang="0">
                        <a:pos x="179" y="517"/>
                      </a:cxn>
                      <a:cxn ang="0">
                        <a:pos x="133" y="496"/>
                      </a:cxn>
                      <a:cxn ang="0">
                        <a:pos x="92" y="468"/>
                      </a:cxn>
                      <a:cxn ang="0">
                        <a:pos x="58" y="432"/>
                      </a:cxn>
                      <a:cxn ang="0">
                        <a:pos x="31" y="390"/>
                      </a:cxn>
                      <a:cxn ang="0">
                        <a:pos x="12" y="343"/>
                      </a:cxn>
                      <a:cxn ang="0">
                        <a:pos x="1" y="291"/>
                      </a:cxn>
                      <a:cxn ang="0">
                        <a:pos x="0" y="265"/>
                      </a:cxn>
                      <a:cxn ang="0">
                        <a:pos x="5" y="212"/>
                      </a:cxn>
                      <a:cxn ang="0">
                        <a:pos x="20" y="162"/>
                      </a:cxn>
                      <a:cxn ang="0">
                        <a:pos x="44" y="117"/>
                      </a:cxn>
                      <a:cxn ang="0">
                        <a:pos x="75" y="78"/>
                      </a:cxn>
                      <a:cxn ang="0">
                        <a:pos x="112" y="46"/>
                      </a:cxn>
                      <a:cxn ang="0">
                        <a:pos x="156" y="21"/>
                      </a:cxn>
                      <a:cxn ang="0">
                        <a:pos x="203" y="6"/>
                      </a:cxn>
                      <a:cxn ang="0">
                        <a:pos x="254" y="0"/>
                      </a:cxn>
                      <a:cxn ang="0">
                        <a:pos x="279" y="1"/>
                      </a:cxn>
                      <a:cxn ang="0">
                        <a:pos x="329" y="11"/>
                      </a:cxn>
                      <a:cxn ang="0">
                        <a:pos x="374" y="32"/>
                      </a:cxn>
                      <a:cxn ang="0">
                        <a:pos x="414" y="61"/>
                      </a:cxn>
                      <a:cxn ang="0">
                        <a:pos x="448" y="97"/>
                      </a:cxn>
                      <a:cxn ang="0">
                        <a:pos x="475" y="139"/>
                      </a:cxn>
                      <a:cxn ang="0">
                        <a:pos x="494" y="187"/>
                      </a:cxn>
                      <a:cxn ang="0">
                        <a:pos x="505" y="238"/>
                      </a:cxn>
                    </a:cxnLst>
                    <a:rect l="0" t="0" r="r" b="b"/>
                    <a:pathLst>
                      <a:path w="506" h="529">
                        <a:moveTo>
                          <a:pt x="506" y="265"/>
                        </a:moveTo>
                        <a:lnTo>
                          <a:pt x="506" y="265"/>
                        </a:lnTo>
                        <a:lnTo>
                          <a:pt x="505" y="291"/>
                        </a:lnTo>
                        <a:lnTo>
                          <a:pt x="501" y="318"/>
                        </a:lnTo>
                        <a:lnTo>
                          <a:pt x="494" y="343"/>
                        </a:lnTo>
                        <a:lnTo>
                          <a:pt x="486" y="367"/>
                        </a:lnTo>
                        <a:lnTo>
                          <a:pt x="475" y="390"/>
                        </a:lnTo>
                        <a:lnTo>
                          <a:pt x="462" y="411"/>
                        </a:lnTo>
                        <a:lnTo>
                          <a:pt x="448" y="432"/>
                        </a:lnTo>
                        <a:lnTo>
                          <a:pt x="432" y="450"/>
                        </a:lnTo>
                        <a:lnTo>
                          <a:pt x="414" y="468"/>
                        </a:lnTo>
                        <a:lnTo>
                          <a:pt x="394" y="484"/>
                        </a:lnTo>
                        <a:lnTo>
                          <a:pt x="374" y="496"/>
                        </a:lnTo>
                        <a:lnTo>
                          <a:pt x="352" y="508"/>
                        </a:lnTo>
                        <a:lnTo>
                          <a:pt x="329" y="517"/>
                        </a:lnTo>
                        <a:lnTo>
                          <a:pt x="304" y="523"/>
                        </a:lnTo>
                        <a:lnTo>
                          <a:pt x="279" y="528"/>
                        </a:lnTo>
                        <a:lnTo>
                          <a:pt x="254" y="529"/>
                        </a:lnTo>
                        <a:lnTo>
                          <a:pt x="254" y="529"/>
                        </a:lnTo>
                        <a:lnTo>
                          <a:pt x="228" y="528"/>
                        </a:lnTo>
                        <a:lnTo>
                          <a:pt x="203" y="523"/>
                        </a:lnTo>
                        <a:lnTo>
                          <a:pt x="179" y="517"/>
                        </a:lnTo>
                        <a:lnTo>
                          <a:pt x="156" y="508"/>
                        </a:lnTo>
                        <a:lnTo>
                          <a:pt x="133" y="496"/>
                        </a:lnTo>
                        <a:lnTo>
                          <a:pt x="112" y="484"/>
                        </a:lnTo>
                        <a:lnTo>
                          <a:pt x="92" y="468"/>
                        </a:lnTo>
                        <a:lnTo>
                          <a:pt x="75" y="450"/>
                        </a:lnTo>
                        <a:lnTo>
                          <a:pt x="58" y="432"/>
                        </a:lnTo>
                        <a:lnTo>
                          <a:pt x="44" y="411"/>
                        </a:lnTo>
                        <a:lnTo>
                          <a:pt x="31" y="390"/>
                        </a:lnTo>
                        <a:lnTo>
                          <a:pt x="20" y="367"/>
                        </a:lnTo>
                        <a:lnTo>
                          <a:pt x="12" y="343"/>
                        </a:lnTo>
                        <a:lnTo>
                          <a:pt x="5" y="318"/>
                        </a:lnTo>
                        <a:lnTo>
                          <a:pt x="1" y="291"/>
                        </a:lnTo>
                        <a:lnTo>
                          <a:pt x="0" y="265"/>
                        </a:lnTo>
                        <a:lnTo>
                          <a:pt x="0" y="265"/>
                        </a:lnTo>
                        <a:lnTo>
                          <a:pt x="1" y="238"/>
                        </a:lnTo>
                        <a:lnTo>
                          <a:pt x="5" y="212"/>
                        </a:lnTo>
                        <a:lnTo>
                          <a:pt x="12" y="187"/>
                        </a:lnTo>
                        <a:lnTo>
                          <a:pt x="20" y="162"/>
                        </a:lnTo>
                        <a:lnTo>
                          <a:pt x="31" y="139"/>
                        </a:lnTo>
                        <a:lnTo>
                          <a:pt x="44" y="117"/>
                        </a:lnTo>
                        <a:lnTo>
                          <a:pt x="58" y="97"/>
                        </a:lnTo>
                        <a:lnTo>
                          <a:pt x="75" y="78"/>
                        </a:lnTo>
                        <a:lnTo>
                          <a:pt x="92" y="61"/>
                        </a:lnTo>
                        <a:lnTo>
                          <a:pt x="112" y="46"/>
                        </a:lnTo>
                        <a:lnTo>
                          <a:pt x="133" y="32"/>
                        </a:lnTo>
                        <a:lnTo>
                          <a:pt x="156" y="21"/>
                        </a:lnTo>
                        <a:lnTo>
                          <a:pt x="179" y="11"/>
                        </a:lnTo>
                        <a:lnTo>
                          <a:pt x="203" y="6"/>
                        </a:lnTo>
                        <a:lnTo>
                          <a:pt x="228" y="1"/>
                        </a:lnTo>
                        <a:lnTo>
                          <a:pt x="254" y="0"/>
                        </a:lnTo>
                        <a:lnTo>
                          <a:pt x="254" y="0"/>
                        </a:lnTo>
                        <a:lnTo>
                          <a:pt x="279" y="1"/>
                        </a:lnTo>
                        <a:lnTo>
                          <a:pt x="304" y="6"/>
                        </a:lnTo>
                        <a:lnTo>
                          <a:pt x="329" y="11"/>
                        </a:lnTo>
                        <a:lnTo>
                          <a:pt x="352" y="21"/>
                        </a:lnTo>
                        <a:lnTo>
                          <a:pt x="374" y="32"/>
                        </a:lnTo>
                        <a:lnTo>
                          <a:pt x="394" y="46"/>
                        </a:lnTo>
                        <a:lnTo>
                          <a:pt x="414" y="61"/>
                        </a:lnTo>
                        <a:lnTo>
                          <a:pt x="432" y="78"/>
                        </a:lnTo>
                        <a:lnTo>
                          <a:pt x="448" y="97"/>
                        </a:lnTo>
                        <a:lnTo>
                          <a:pt x="462" y="117"/>
                        </a:lnTo>
                        <a:lnTo>
                          <a:pt x="475" y="139"/>
                        </a:lnTo>
                        <a:lnTo>
                          <a:pt x="486" y="162"/>
                        </a:lnTo>
                        <a:lnTo>
                          <a:pt x="494" y="187"/>
                        </a:lnTo>
                        <a:lnTo>
                          <a:pt x="501" y="212"/>
                        </a:lnTo>
                        <a:lnTo>
                          <a:pt x="505" y="238"/>
                        </a:lnTo>
                        <a:lnTo>
                          <a:pt x="506" y="265"/>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49" name="Freeform 205"/>
                  <p:cNvSpPr>
                    <a:spLocks/>
                  </p:cNvSpPr>
                  <p:nvPr/>
                </p:nvSpPr>
                <p:spPr bwMode="auto">
                  <a:xfrm>
                    <a:off x="5357" y="2042"/>
                    <a:ext cx="199" cy="206"/>
                  </a:xfrm>
                  <a:custGeom>
                    <a:avLst/>
                    <a:gdLst/>
                    <a:ahLst/>
                    <a:cxnLst>
                      <a:cxn ang="0">
                        <a:pos x="397" y="230"/>
                      </a:cxn>
                      <a:cxn ang="0">
                        <a:pos x="388" y="270"/>
                      </a:cxn>
                      <a:cxn ang="0">
                        <a:pos x="373" y="307"/>
                      </a:cxn>
                      <a:cxn ang="0">
                        <a:pos x="352" y="340"/>
                      </a:cxn>
                      <a:cxn ang="0">
                        <a:pos x="325" y="368"/>
                      </a:cxn>
                      <a:cxn ang="0">
                        <a:pos x="294" y="390"/>
                      </a:cxn>
                      <a:cxn ang="0">
                        <a:pos x="258" y="405"/>
                      </a:cxn>
                      <a:cxn ang="0">
                        <a:pos x="219" y="413"/>
                      </a:cxn>
                      <a:cxn ang="0">
                        <a:pos x="179" y="413"/>
                      </a:cxn>
                      <a:cxn ang="0">
                        <a:pos x="141" y="405"/>
                      </a:cxn>
                      <a:cxn ang="0">
                        <a:pos x="105" y="390"/>
                      </a:cxn>
                      <a:cxn ang="0">
                        <a:pos x="73" y="368"/>
                      </a:cxn>
                      <a:cxn ang="0">
                        <a:pos x="46" y="340"/>
                      </a:cxn>
                      <a:cxn ang="0">
                        <a:pos x="24" y="307"/>
                      </a:cxn>
                      <a:cxn ang="0">
                        <a:pos x="9" y="270"/>
                      </a:cxn>
                      <a:cxn ang="0">
                        <a:pos x="1" y="230"/>
                      </a:cxn>
                      <a:cxn ang="0">
                        <a:pos x="1" y="187"/>
                      </a:cxn>
                      <a:cxn ang="0">
                        <a:pos x="9" y="147"/>
                      </a:cxn>
                      <a:cxn ang="0">
                        <a:pos x="24" y="109"/>
                      </a:cxn>
                      <a:cxn ang="0">
                        <a:pos x="46" y="75"/>
                      </a:cxn>
                      <a:cxn ang="0">
                        <a:pos x="73" y="48"/>
                      </a:cxn>
                      <a:cxn ang="0">
                        <a:pos x="105" y="26"/>
                      </a:cxn>
                      <a:cxn ang="0">
                        <a:pos x="141" y="10"/>
                      </a:cxn>
                      <a:cxn ang="0">
                        <a:pos x="179" y="2"/>
                      </a:cxn>
                      <a:cxn ang="0">
                        <a:pos x="219" y="2"/>
                      </a:cxn>
                      <a:cxn ang="0">
                        <a:pos x="258" y="10"/>
                      </a:cxn>
                      <a:cxn ang="0">
                        <a:pos x="294" y="26"/>
                      </a:cxn>
                      <a:cxn ang="0">
                        <a:pos x="325" y="48"/>
                      </a:cxn>
                      <a:cxn ang="0">
                        <a:pos x="352" y="75"/>
                      </a:cxn>
                      <a:cxn ang="0">
                        <a:pos x="373" y="109"/>
                      </a:cxn>
                      <a:cxn ang="0">
                        <a:pos x="388" y="147"/>
                      </a:cxn>
                      <a:cxn ang="0">
                        <a:pos x="397" y="187"/>
                      </a:cxn>
                    </a:cxnLst>
                    <a:rect l="0" t="0" r="r" b="b"/>
                    <a:pathLst>
                      <a:path w="398" h="414">
                        <a:moveTo>
                          <a:pt x="398" y="209"/>
                        </a:moveTo>
                        <a:lnTo>
                          <a:pt x="397" y="230"/>
                        </a:lnTo>
                        <a:lnTo>
                          <a:pt x="393" y="250"/>
                        </a:lnTo>
                        <a:lnTo>
                          <a:pt x="388" y="270"/>
                        </a:lnTo>
                        <a:lnTo>
                          <a:pt x="382" y="290"/>
                        </a:lnTo>
                        <a:lnTo>
                          <a:pt x="373" y="307"/>
                        </a:lnTo>
                        <a:lnTo>
                          <a:pt x="363" y="324"/>
                        </a:lnTo>
                        <a:lnTo>
                          <a:pt x="352" y="340"/>
                        </a:lnTo>
                        <a:lnTo>
                          <a:pt x="339" y="354"/>
                        </a:lnTo>
                        <a:lnTo>
                          <a:pt x="325" y="368"/>
                        </a:lnTo>
                        <a:lnTo>
                          <a:pt x="310" y="379"/>
                        </a:lnTo>
                        <a:lnTo>
                          <a:pt x="294" y="390"/>
                        </a:lnTo>
                        <a:lnTo>
                          <a:pt x="277" y="398"/>
                        </a:lnTo>
                        <a:lnTo>
                          <a:pt x="258" y="405"/>
                        </a:lnTo>
                        <a:lnTo>
                          <a:pt x="239" y="409"/>
                        </a:lnTo>
                        <a:lnTo>
                          <a:pt x="219" y="413"/>
                        </a:lnTo>
                        <a:lnTo>
                          <a:pt x="200" y="414"/>
                        </a:lnTo>
                        <a:lnTo>
                          <a:pt x="179" y="413"/>
                        </a:lnTo>
                        <a:lnTo>
                          <a:pt x="159" y="409"/>
                        </a:lnTo>
                        <a:lnTo>
                          <a:pt x="141" y="405"/>
                        </a:lnTo>
                        <a:lnTo>
                          <a:pt x="122" y="398"/>
                        </a:lnTo>
                        <a:lnTo>
                          <a:pt x="105" y="390"/>
                        </a:lnTo>
                        <a:lnTo>
                          <a:pt x="89" y="379"/>
                        </a:lnTo>
                        <a:lnTo>
                          <a:pt x="73" y="368"/>
                        </a:lnTo>
                        <a:lnTo>
                          <a:pt x="59" y="354"/>
                        </a:lnTo>
                        <a:lnTo>
                          <a:pt x="46" y="340"/>
                        </a:lnTo>
                        <a:lnTo>
                          <a:pt x="35" y="324"/>
                        </a:lnTo>
                        <a:lnTo>
                          <a:pt x="24" y="307"/>
                        </a:lnTo>
                        <a:lnTo>
                          <a:pt x="16" y="290"/>
                        </a:lnTo>
                        <a:lnTo>
                          <a:pt x="9" y="270"/>
                        </a:lnTo>
                        <a:lnTo>
                          <a:pt x="5" y="250"/>
                        </a:lnTo>
                        <a:lnTo>
                          <a:pt x="1" y="230"/>
                        </a:lnTo>
                        <a:lnTo>
                          <a:pt x="0" y="209"/>
                        </a:lnTo>
                        <a:lnTo>
                          <a:pt x="1" y="187"/>
                        </a:lnTo>
                        <a:lnTo>
                          <a:pt x="5" y="166"/>
                        </a:lnTo>
                        <a:lnTo>
                          <a:pt x="9" y="147"/>
                        </a:lnTo>
                        <a:lnTo>
                          <a:pt x="16" y="127"/>
                        </a:lnTo>
                        <a:lnTo>
                          <a:pt x="24" y="109"/>
                        </a:lnTo>
                        <a:lnTo>
                          <a:pt x="35" y="91"/>
                        </a:lnTo>
                        <a:lnTo>
                          <a:pt x="46" y="75"/>
                        </a:lnTo>
                        <a:lnTo>
                          <a:pt x="59" y="61"/>
                        </a:lnTo>
                        <a:lnTo>
                          <a:pt x="73" y="48"/>
                        </a:lnTo>
                        <a:lnTo>
                          <a:pt x="89" y="36"/>
                        </a:lnTo>
                        <a:lnTo>
                          <a:pt x="105" y="26"/>
                        </a:lnTo>
                        <a:lnTo>
                          <a:pt x="122" y="17"/>
                        </a:lnTo>
                        <a:lnTo>
                          <a:pt x="141" y="10"/>
                        </a:lnTo>
                        <a:lnTo>
                          <a:pt x="159" y="5"/>
                        </a:lnTo>
                        <a:lnTo>
                          <a:pt x="179" y="2"/>
                        </a:lnTo>
                        <a:lnTo>
                          <a:pt x="200" y="0"/>
                        </a:lnTo>
                        <a:lnTo>
                          <a:pt x="219" y="2"/>
                        </a:lnTo>
                        <a:lnTo>
                          <a:pt x="239" y="5"/>
                        </a:lnTo>
                        <a:lnTo>
                          <a:pt x="258" y="10"/>
                        </a:lnTo>
                        <a:lnTo>
                          <a:pt x="277" y="17"/>
                        </a:lnTo>
                        <a:lnTo>
                          <a:pt x="294" y="26"/>
                        </a:lnTo>
                        <a:lnTo>
                          <a:pt x="310" y="36"/>
                        </a:lnTo>
                        <a:lnTo>
                          <a:pt x="325" y="48"/>
                        </a:lnTo>
                        <a:lnTo>
                          <a:pt x="339" y="61"/>
                        </a:lnTo>
                        <a:lnTo>
                          <a:pt x="352" y="75"/>
                        </a:lnTo>
                        <a:lnTo>
                          <a:pt x="363" y="91"/>
                        </a:lnTo>
                        <a:lnTo>
                          <a:pt x="373" y="109"/>
                        </a:lnTo>
                        <a:lnTo>
                          <a:pt x="382" y="127"/>
                        </a:lnTo>
                        <a:lnTo>
                          <a:pt x="388" y="147"/>
                        </a:lnTo>
                        <a:lnTo>
                          <a:pt x="393" y="166"/>
                        </a:lnTo>
                        <a:lnTo>
                          <a:pt x="397" y="187"/>
                        </a:lnTo>
                        <a:lnTo>
                          <a:pt x="398" y="209"/>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0" name="Freeform 206"/>
                  <p:cNvSpPr>
                    <a:spLocks/>
                  </p:cNvSpPr>
                  <p:nvPr/>
                </p:nvSpPr>
                <p:spPr bwMode="auto">
                  <a:xfrm>
                    <a:off x="5357" y="2042"/>
                    <a:ext cx="199" cy="206"/>
                  </a:xfrm>
                  <a:custGeom>
                    <a:avLst/>
                    <a:gdLst/>
                    <a:ahLst/>
                    <a:cxnLst>
                      <a:cxn ang="0">
                        <a:pos x="398" y="209"/>
                      </a:cxn>
                      <a:cxn ang="0">
                        <a:pos x="393" y="250"/>
                      </a:cxn>
                      <a:cxn ang="0">
                        <a:pos x="382" y="290"/>
                      </a:cxn>
                      <a:cxn ang="0">
                        <a:pos x="363" y="324"/>
                      </a:cxn>
                      <a:cxn ang="0">
                        <a:pos x="339" y="354"/>
                      </a:cxn>
                      <a:cxn ang="0">
                        <a:pos x="310" y="379"/>
                      </a:cxn>
                      <a:cxn ang="0">
                        <a:pos x="277" y="398"/>
                      </a:cxn>
                      <a:cxn ang="0">
                        <a:pos x="239" y="409"/>
                      </a:cxn>
                      <a:cxn ang="0">
                        <a:pos x="200" y="414"/>
                      </a:cxn>
                      <a:cxn ang="0">
                        <a:pos x="179" y="413"/>
                      </a:cxn>
                      <a:cxn ang="0">
                        <a:pos x="141" y="405"/>
                      </a:cxn>
                      <a:cxn ang="0">
                        <a:pos x="105" y="390"/>
                      </a:cxn>
                      <a:cxn ang="0">
                        <a:pos x="73" y="368"/>
                      </a:cxn>
                      <a:cxn ang="0">
                        <a:pos x="46" y="340"/>
                      </a:cxn>
                      <a:cxn ang="0">
                        <a:pos x="24" y="307"/>
                      </a:cxn>
                      <a:cxn ang="0">
                        <a:pos x="9" y="270"/>
                      </a:cxn>
                      <a:cxn ang="0">
                        <a:pos x="1" y="230"/>
                      </a:cxn>
                      <a:cxn ang="0">
                        <a:pos x="0" y="209"/>
                      </a:cxn>
                      <a:cxn ang="0">
                        <a:pos x="5" y="166"/>
                      </a:cxn>
                      <a:cxn ang="0">
                        <a:pos x="16" y="127"/>
                      </a:cxn>
                      <a:cxn ang="0">
                        <a:pos x="35" y="91"/>
                      </a:cxn>
                      <a:cxn ang="0">
                        <a:pos x="59" y="61"/>
                      </a:cxn>
                      <a:cxn ang="0">
                        <a:pos x="89" y="36"/>
                      </a:cxn>
                      <a:cxn ang="0">
                        <a:pos x="122" y="17"/>
                      </a:cxn>
                      <a:cxn ang="0">
                        <a:pos x="159" y="5"/>
                      </a:cxn>
                      <a:cxn ang="0">
                        <a:pos x="200" y="0"/>
                      </a:cxn>
                      <a:cxn ang="0">
                        <a:pos x="219" y="2"/>
                      </a:cxn>
                      <a:cxn ang="0">
                        <a:pos x="258" y="10"/>
                      </a:cxn>
                      <a:cxn ang="0">
                        <a:pos x="294" y="26"/>
                      </a:cxn>
                      <a:cxn ang="0">
                        <a:pos x="325" y="48"/>
                      </a:cxn>
                      <a:cxn ang="0">
                        <a:pos x="352" y="75"/>
                      </a:cxn>
                      <a:cxn ang="0">
                        <a:pos x="373" y="109"/>
                      </a:cxn>
                      <a:cxn ang="0">
                        <a:pos x="388" y="147"/>
                      </a:cxn>
                      <a:cxn ang="0">
                        <a:pos x="397" y="187"/>
                      </a:cxn>
                    </a:cxnLst>
                    <a:rect l="0" t="0" r="r" b="b"/>
                    <a:pathLst>
                      <a:path w="398" h="414">
                        <a:moveTo>
                          <a:pt x="398" y="209"/>
                        </a:moveTo>
                        <a:lnTo>
                          <a:pt x="398" y="209"/>
                        </a:lnTo>
                        <a:lnTo>
                          <a:pt x="397" y="230"/>
                        </a:lnTo>
                        <a:lnTo>
                          <a:pt x="393" y="250"/>
                        </a:lnTo>
                        <a:lnTo>
                          <a:pt x="388" y="270"/>
                        </a:lnTo>
                        <a:lnTo>
                          <a:pt x="382" y="290"/>
                        </a:lnTo>
                        <a:lnTo>
                          <a:pt x="373" y="307"/>
                        </a:lnTo>
                        <a:lnTo>
                          <a:pt x="363" y="324"/>
                        </a:lnTo>
                        <a:lnTo>
                          <a:pt x="352" y="340"/>
                        </a:lnTo>
                        <a:lnTo>
                          <a:pt x="339" y="354"/>
                        </a:lnTo>
                        <a:lnTo>
                          <a:pt x="325" y="368"/>
                        </a:lnTo>
                        <a:lnTo>
                          <a:pt x="310" y="379"/>
                        </a:lnTo>
                        <a:lnTo>
                          <a:pt x="294" y="390"/>
                        </a:lnTo>
                        <a:lnTo>
                          <a:pt x="277" y="398"/>
                        </a:lnTo>
                        <a:lnTo>
                          <a:pt x="258" y="405"/>
                        </a:lnTo>
                        <a:lnTo>
                          <a:pt x="239" y="409"/>
                        </a:lnTo>
                        <a:lnTo>
                          <a:pt x="219" y="413"/>
                        </a:lnTo>
                        <a:lnTo>
                          <a:pt x="200" y="414"/>
                        </a:lnTo>
                        <a:lnTo>
                          <a:pt x="200" y="414"/>
                        </a:lnTo>
                        <a:lnTo>
                          <a:pt x="179" y="413"/>
                        </a:lnTo>
                        <a:lnTo>
                          <a:pt x="159" y="409"/>
                        </a:lnTo>
                        <a:lnTo>
                          <a:pt x="141" y="405"/>
                        </a:lnTo>
                        <a:lnTo>
                          <a:pt x="122" y="398"/>
                        </a:lnTo>
                        <a:lnTo>
                          <a:pt x="105" y="390"/>
                        </a:lnTo>
                        <a:lnTo>
                          <a:pt x="89" y="379"/>
                        </a:lnTo>
                        <a:lnTo>
                          <a:pt x="73" y="368"/>
                        </a:lnTo>
                        <a:lnTo>
                          <a:pt x="59" y="354"/>
                        </a:lnTo>
                        <a:lnTo>
                          <a:pt x="46" y="340"/>
                        </a:lnTo>
                        <a:lnTo>
                          <a:pt x="35" y="324"/>
                        </a:lnTo>
                        <a:lnTo>
                          <a:pt x="24" y="307"/>
                        </a:lnTo>
                        <a:lnTo>
                          <a:pt x="16" y="290"/>
                        </a:lnTo>
                        <a:lnTo>
                          <a:pt x="9" y="270"/>
                        </a:lnTo>
                        <a:lnTo>
                          <a:pt x="5" y="250"/>
                        </a:lnTo>
                        <a:lnTo>
                          <a:pt x="1" y="230"/>
                        </a:lnTo>
                        <a:lnTo>
                          <a:pt x="0" y="209"/>
                        </a:lnTo>
                        <a:lnTo>
                          <a:pt x="0" y="209"/>
                        </a:lnTo>
                        <a:lnTo>
                          <a:pt x="1" y="187"/>
                        </a:lnTo>
                        <a:lnTo>
                          <a:pt x="5" y="166"/>
                        </a:lnTo>
                        <a:lnTo>
                          <a:pt x="9" y="147"/>
                        </a:lnTo>
                        <a:lnTo>
                          <a:pt x="16" y="127"/>
                        </a:lnTo>
                        <a:lnTo>
                          <a:pt x="24" y="109"/>
                        </a:lnTo>
                        <a:lnTo>
                          <a:pt x="35" y="91"/>
                        </a:lnTo>
                        <a:lnTo>
                          <a:pt x="46" y="75"/>
                        </a:lnTo>
                        <a:lnTo>
                          <a:pt x="59" y="61"/>
                        </a:lnTo>
                        <a:lnTo>
                          <a:pt x="73" y="48"/>
                        </a:lnTo>
                        <a:lnTo>
                          <a:pt x="89" y="36"/>
                        </a:lnTo>
                        <a:lnTo>
                          <a:pt x="105" y="26"/>
                        </a:lnTo>
                        <a:lnTo>
                          <a:pt x="122" y="17"/>
                        </a:lnTo>
                        <a:lnTo>
                          <a:pt x="141" y="10"/>
                        </a:lnTo>
                        <a:lnTo>
                          <a:pt x="159" y="5"/>
                        </a:lnTo>
                        <a:lnTo>
                          <a:pt x="179" y="2"/>
                        </a:lnTo>
                        <a:lnTo>
                          <a:pt x="200" y="0"/>
                        </a:lnTo>
                        <a:lnTo>
                          <a:pt x="200" y="0"/>
                        </a:lnTo>
                        <a:lnTo>
                          <a:pt x="219" y="2"/>
                        </a:lnTo>
                        <a:lnTo>
                          <a:pt x="239" y="5"/>
                        </a:lnTo>
                        <a:lnTo>
                          <a:pt x="258" y="10"/>
                        </a:lnTo>
                        <a:lnTo>
                          <a:pt x="277" y="17"/>
                        </a:lnTo>
                        <a:lnTo>
                          <a:pt x="294" y="26"/>
                        </a:lnTo>
                        <a:lnTo>
                          <a:pt x="310" y="36"/>
                        </a:lnTo>
                        <a:lnTo>
                          <a:pt x="325" y="48"/>
                        </a:lnTo>
                        <a:lnTo>
                          <a:pt x="339" y="61"/>
                        </a:lnTo>
                        <a:lnTo>
                          <a:pt x="352" y="75"/>
                        </a:lnTo>
                        <a:lnTo>
                          <a:pt x="363" y="91"/>
                        </a:lnTo>
                        <a:lnTo>
                          <a:pt x="373" y="109"/>
                        </a:lnTo>
                        <a:lnTo>
                          <a:pt x="382" y="127"/>
                        </a:lnTo>
                        <a:lnTo>
                          <a:pt x="388" y="147"/>
                        </a:lnTo>
                        <a:lnTo>
                          <a:pt x="393" y="166"/>
                        </a:lnTo>
                        <a:lnTo>
                          <a:pt x="397" y="187"/>
                        </a:lnTo>
                        <a:lnTo>
                          <a:pt x="398" y="209"/>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1" name="Freeform 207"/>
                  <p:cNvSpPr>
                    <a:spLocks/>
                  </p:cNvSpPr>
                  <p:nvPr/>
                </p:nvSpPr>
                <p:spPr bwMode="auto">
                  <a:xfrm>
                    <a:off x="5470" y="2159"/>
                    <a:ext cx="113" cy="118"/>
                  </a:xfrm>
                  <a:custGeom>
                    <a:avLst/>
                    <a:gdLst/>
                    <a:ahLst/>
                    <a:cxnLst>
                      <a:cxn ang="0">
                        <a:pos x="226" y="119"/>
                      </a:cxn>
                      <a:cxn ang="0">
                        <a:pos x="224" y="142"/>
                      </a:cxn>
                      <a:cxn ang="0">
                        <a:pos x="217" y="164"/>
                      </a:cxn>
                      <a:cxn ang="0">
                        <a:pos x="207" y="183"/>
                      </a:cxn>
                      <a:cxn ang="0">
                        <a:pos x="194" y="202"/>
                      </a:cxn>
                      <a:cxn ang="0">
                        <a:pos x="176" y="216"/>
                      </a:cxn>
                      <a:cxn ang="0">
                        <a:pos x="158" y="227"/>
                      </a:cxn>
                      <a:cxn ang="0">
                        <a:pos x="137" y="234"/>
                      </a:cxn>
                      <a:cxn ang="0">
                        <a:pos x="114" y="236"/>
                      </a:cxn>
                      <a:cxn ang="0">
                        <a:pos x="91" y="234"/>
                      </a:cxn>
                      <a:cxn ang="0">
                        <a:pos x="69" y="227"/>
                      </a:cxn>
                      <a:cxn ang="0">
                        <a:pos x="50" y="216"/>
                      </a:cxn>
                      <a:cxn ang="0">
                        <a:pos x="33" y="202"/>
                      </a:cxn>
                      <a:cxn ang="0">
                        <a:pos x="20" y="183"/>
                      </a:cxn>
                      <a:cxn ang="0">
                        <a:pos x="9" y="164"/>
                      </a:cxn>
                      <a:cxn ang="0">
                        <a:pos x="2" y="142"/>
                      </a:cxn>
                      <a:cxn ang="0">
                        <a:pos x="0" y="119"/>
                      </a:cxn>
                      <a:cxn ang="0">
                        <a:pos x="2" y="95"/>
                      </a:cxn>
                      <a:cxn ang="0">
                        <a:pos x="9" y="73"/>
                      </a:cxn>
                      <a:cxn ang="0">
                        <a:pos x="20" y="53"/>
                      </a:cxn>
                      <a:cxn ang="0">
                        <a:pos x="33" y="35"/>
                      </a:cxn>
                      <a:cxn ang="0">
                        <a:pos x="50" y="21"/>
                      </a:cxn>
                      <a:cxn ang="0">
                        <a:pos x="69" y="9"/>
                      </a:cxn>
                      <a:cxn ang="0">
                        <a:pos x="91" y="3"/>
                      </a:cxn>
                      <a:cxn ang="0">
                        <a:pos x="114" y="0"/>
                      </a:cxn>
                      <a:cxn ang="0">
                        <a:pos x="137" y="3"/>
                      </a:cxn>
                      <a:cxn ang="0">
                        <a:pos x="158" y="9"/>
                      </a:cxn>
                      <a:cxn ang="0">
                        <a:pos x="176" y="21"/>
                      </a:cxn>
                      <a:cxn ang="0">
                        <a:pos x="194" y="35"/>
                      </a:cxn>
                      <a:cxn ang="0">
                        <a:pos x="207" y="53"/>
                      </a:cxn>
                      <a:cxn ang="0">
                        <a:pos x="217" y="73"/>
                      </a:cxn>
                      <a:cxn ang="0">
                        <a:pos x="224" y="95"/>
                      </a:cxn>
                      <a:cxn ang="0">
                        <a:pos x="226" y="119"/>
                      </a:cxn>
                    </a:cxnLst>
                    <a:rect l="0" t="0" r="r" b="b"/>
                    <a:pathLst>
                      <a:path w="226" h="236">
                        <a:moveTo>
                          <a:pt x="226" y="119"/>
                        </a:moveTo>
                        <a:lnTo>
                          <a:pt x="224" y="142"/>
                        </a:lnTo>
                        <a:lnTo>
                          <a:pt x="217" y="164"/>
                        </a:lnTo>
                        <a:lnTo>
                          <a:pt x="207" y="183"/>
                        </a:lnTo>
                        <a:lnTo>
                          <a:pt x="194" y="202"/>
                        </a:lnTo>
                        <a:lnTo>
                          <a:pt x="176" y="216"/>
                        </a:lnTo>
                        <a:lnTo>
                          <a:pt x="158" y="227"/>
                        </a:lnTo>
                        <a:lnTo>
                          <a:pt x="137" y="234"/>
                        </a:lnTo>
                        <a:lnTo>
                          <a:pt x="114" y="236"/>
                        </a:lnTo>
                        <a:lnTo>
                          <a:pt x="91" y="234"/>
                        </a:lnTo>
                        <a:lnTo>
                          <a:pt x="69" y="227"/>
                        </a:lnTo>
                        <a:lnTo>
                          <a:pt x="50" y="216"/>
                        </a:lnTo>
                        <a:lnTo>
                          <a:pt x="33" y="202"/>
                        </a:lnTo>
                        <a:lnTo>
                          <a:pt x="20" y="183"/>
                        </a:lnTo>
                        <a:lnTo>
                          <a:pt x="9" y="164"/>
                        </a:lnTo>
                        <a:lnTo>
                          <a:pt x="2" y="142"/>
                        </a:lnTo>
                        <a:lnTo>
                          <a:pt x="0" y="119"/>
                        </a:lnTo>
                        <a:lnTo>
                          <a:pt x="2" y="95"/>
                        </a:lnTo>
                        <a:lnTo>
                          <a:pt x="9" y="73"/>
                        </a:lnTo>
                        <a:lnTo>
                          <a:pt x="20" y="53"/>
                        </a:lnTo>
                        <a:lnTo>
                          <a:pt x="33" y="35"/>
                        </a:lnTo>
                        <a:lnTo>
                          <a:pt x="50" y="21"/>
                        </a:lnTo>
                        <a:lnTo>
                          <a:pt x="69" y="9"/>
                        </a:lnTo>
                        <a:lnTo>
                          <a:pt x="91" y="3"/>
                        </a:lnTo>
                        <a:lnTo>
                          <a:pt x="114" y="0"/>
                        </a:lnTo>
                        <a:lnTo>
                          <a:pt x="137" y="3"/>
                        </a:lnTo>
                        <a:lnTo>
                          <a:pt x="158" y="9"/>
                        </a:lnTo>
                        <a:lnTo>
                          <a:pt x="176" y="21"/>
                        </a:lnTo>
                        <a:lnTo>
                          <a:pt x="194" y="35"/>
                        </a:lnTo>
                        <a:lnTo>
                          <a:pt x="207" y="53"/>
                        </a:lnTo>
                        <a:lnTo>
                          <a:pt x="217" y="73"/>
                        </a:lnTo>
                        <a:lnTo>
                          <a:pt x="224" y="95"/>
                        </a:lnTo>
                        <a:lnTo>
                          <a:pt x="226" y="119"/>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2" name="Freeform 208"/>
                  <p:cNvSpPr>
                    <a:spLocks/>
                  </p:cNvSpPr>
                  <p:nvPr/>
                </p:nvSpPr>
                <p:spPr bwMode="auto">
                  <a:xfrm>
                    <a:off x="5470" y="2159"/>
                    <a:ext cx="113" cy="118"/>
                  </a:xfrm>
                  <a:custGeom>
                    <a:avLst/>
                    <a:gdLst/>
                    <a:ahLst/>
                    <a:cxnLst>
                      <a:cxn ang="0">
                        <a:pos x="226" y="119"/>
                      </a:cxn>
                      <a:cxn ang="0">
                        <a:pos x="226" y="119"/>
                      </a:cxn>
                      <a:cxn ang="0">
                        <a:pos x="224" y="142"/>
                      </a:cxn>
                      <a:cxn ang="0">
                        <a:pos x="217" y="164"/>
                      </a:cxn>
                      <a:cxn ang="0">
                        <a:pos x="207" y="183"/>
                      </a:cxn>
                      <a:cxn ang="0">
                        <a:pos x="194" y="202"/>
                      </a:cxn>
                      <a:cxn ang="0">
                        <a:pos x="176" y="216"/>
                      </a:cxn>
                      <a:cxn ang="0">
                        <a:pos x="158" y="227"/>
                      </a:cxn>
                      <a:cxn ang="0">
                        <a:pos x="137" y="234"/>
                      </a:cxn>
                      <a:cxn ang="0">
                        <a:pos x="114" y="236"/>
                      </a:cxn>
                      <a:cxn ang="0">
                        <a:pos x="114" y="236"/>
                      </a:cxn>
                      <a:cxn ang="0">
                        <a:pos x="91" y="234"/>
                      </a:cxn>
                      <a:cxn ang="0">
                        <a:pos x="69" y="227"/>
                      </a:cxn>
                      <a:cxn ang="0">
                        <a:pos x="50" y="216"/>
                      </a:cxn>
                      <a:cxn ang="0">
                        <a:pos x="33" y="202"/>
                      </a:cxn>
                      <a:cxn ang="0">
                        <a:pos x="20" y="183"/>
                      </a:cxn>
                      <a:cxn ang="0">
                        <a:pos x="9" y="164"/>
                      </a:cxn>
                      <a:cxn ang="0">
                        <a:pos x="2" y="142"/>
                      </a:cxn>
                      <a:cxn ang="0">
                        <a:pos x="0" y="119"/>
                      </a:cxn>
                      <a:cxn ang="0">
                        <a:pos x="0" y="119"/>
                      </a:cxn>
                      <a:cxn ang="0">
                        <a:pos x="2" y="95"/>
                      </a:cxn>
                      <a:cxn ang="0">
                        <a:pos x="9" y="73"/>
                      </a:cxn>
                      <a:cxn ang="0">
                        <a:pos x="20" y="53"/>
                      </a:cxn>
                      <a:cxn ang="0">
                        <a:pos x="33" y="35"/>
                      </a:cxn>
                      <a:cxn ang="0">
                        <a:pos x="50" y="21"/>
                      </a:cxn>
                      <a:cxn ang="0">
                        <a:pos x="69" y="9"/>
                      </a:cxn>
                      <a:cxn ang="0">
                        <a:pos x="91" y="3"/>
                      </a:cxn>
                      <a:cxn ang="0">
                        <a:pos x="114" y="0"/>
                      </a:cxn>
                      <a:cxn ang="0">
                        <a:pos x="114" y="0"/>
                      </a:cxn>
                      <a:cxn ang="0">
                        <a:pos x="137" y="3"/>
                      </a:cxn>
                      <a:cxn ang="0">
                        <a:pos x="158" y="9"/>
                      </a:cxn>
                      <a:cxn ang="0">
                        <a:pos x="176" y="21"/>
                      </a:cxn>
                      <a:cxn ang="0">
                        <a:pos x="194" y="35"/>
                      </a:cxn>
                      <a:cxn ang="0">
                        <a:pos x="207" y="53"/>
                      </a:cxn>
                      <a:cxn ang="0">
                        <a:pos x="217" y="73"/>
                      </a:cxn>
                      <a:cxn ang="0">
                        <a:pos x="224" y="95"/>
                      </a:cxn>
                      <a:cxn ang="0">
                        <a:pos x="226" y="119"/>
                      </a:cxn>
                    </a:cxnLst>
                    <a:rect l="0" t="0" r="r" b="b"/>
                    <a:pathLst>
                      <a:path w="226" h="236">
                        <a:moveTo>
                          <a:pt x="226" y="119"/>
                        </a:moveTo>
                        <a:lnTo>
                          <a:pt x="226" y="119"/>
                        </a:lnTo>
                        <a:lnTo>
                          <a:pt x="224" y="142"/>
                        </a:lnTo>
                        <a:lnTo>
                          <a:pt x="217" y="164"/>
                        </a:lnTo>
                        <a:lnTo>
                          <a:pt x="207" y="183"/>
                        </a:lnTo>
                        <a:lnTo>
                          <a:pt x="194" y="202"/>
                        </a:lnTo>
                        <a:lnTo>
                          <a:pt x="176" y="216"/>
                        </a:lnTo>
                        <a:lnTo>
                          <a:pt x="158" y="227"/>
                        </a:lnTo>
                        <a:lnTo>
                          <a:pt x="137" y="234"/>
                        </a:lnTo>
                        <a:lnTo>
                          <a:pt x="114" y="236"/>
                        </a:lnTo>
                        <a:lnTo>
                          <a:pt x="114" y="236"/>
                        </a:lnTo>
                        <a:lnTo>
                          <a:pt x="91" y="234"/>
                        </a:lnTo>
                        <a:lnTo>
                          <a:pt x="69" y="227"/>
                        </a:lnTo>
                        <a:lnTo>
                          <a:pt x="50" y="216"/>
                        </a:lnTo>
                        <a:lnTo>
                          <a:pt x="33" y="202"/>
                        </a:lnTo>
                        <a:lnTo>
                          <a:pt x="20" y="183"/>
                        </a:lnTo>
                        <a:lnTo>
                          <a:pt x="9" y="164"/>
                        </a:lnTo>
                        <a:lnTo>
                          <a:pt x="2" y="142"/>
                        </a:lnTo>
                        <a:lnTo>
                          <a:pt x="0" y="119"/>
                        </a:lnTo>
                        <a:lnTo>
                          <a:pt x="0" y="119"/>
                        </a:lnTo>
                        <a:lnTo>
                          <a:pt x="2" y="95"/>
                        </a:lnTo>
                        <a:lnTo>
                          <a:pt x="9" y="73"/>
                        </a:lnTo>
                        <a:lnTo>
                          <a:pt x="20" y="53"/>
                        </a:lnTo>
                        <a:lnTo>
                          <a:pt x="33" y="35"/>
                        </a:lnTo>
                        <a:lnTo>
                          <a:pt x="50" y="21"/>
                        </a:lnTo>
                        <a:lnTo>
                          <a:pt x="69" y="9"/>
                        </a:lnTo>
                        <a:lnTo>
                          <a:pt x="91" y="3"/>
                        </a:lnTo>
                        <a:lnTo>
                          <a:pt x="114" y="0"/>
                        </a:lnTo>
                        <a:lnTo>
                          <a:pt x="114" y="0"/>
                        </a:lnTo>
                        <a:lnTo>
                          <a:pt x="137" y="3"/>
                        </a:lnTo>
                        <a:lnTo>
                          <a:pt x="158" y="9"/>
                        </a:lnTo>
                        <a:lnTo>
                          <a:pt x="176" y="21"/>
                        </a:lnTo>
                        <a:lnTo>
                          <a:pt x="194" y="35"/>
                        </a:lnTo>
                        <a:lnTo>
                          <a:pt x="207" y="53"/>
                        </a:lnTo>
                        <a:lnTo>
                          <a:pt x="217" y="73"/>
                        </a:lnTo>
                        <a:lnTo>
                          <a:pt x="224" y="95"/>
                        </a:lnTo>
                        <a:lnTo>
                          <a:pt x="226" y="119"/>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3" name="Freeform 209"/>
                  <p:cNvSpPr>
                    <a:spLocks/>
                  </p:cNvSpPr>
                  <p:nvPr/>
                </p:nvSpPr>
                <p:spPr bwMode="auto">
                  <a:xfrm>
                    <a:off x="5415" y="2140"/>
                    <a:ext cx="170" cy="228"/>
                  </a:xfrm>
                  <a:custGeom>
                    <a:avLst/>
                    <a:gdLst/>
                    <a:ahLst/>
                    <a:cxnLst>
                      <a:cxn ang="0">
                        <a:pos x="241" y="19"/>
                      </a:cxn>
                      <a:cxn ang="0">
                        <a:pos x="237" y="75"/>
                      </a:cxn>
                      <a:cxn ang="0">
                        <a:pos x="316" y="177"/>
                      </a:cxn>
                      <a:cxn ang="0">
                        <a:pos x="339" y="187"/>
                      </a:cxn>
                      <a:cxn ang="0">
                        <a:pos x="218" y="456"/>
                      </a:cxn>
                      <a:cxn ang="0">
                        <a:pos x="0" y="0"/>
                      </a:cxn>
                      <a:cxn ang="0">
                        <a:pos x="241" y="19"/>
                      </a:cxn>
                    </a:cxnLst>
                    <a:rect l="0" t="0" r="r" b="b"/>
                    <a:pathLst>
                      <a:path w="339" h="456">
                        <a:moveTo>
                          <a:pt x="241" y="19"/>
                        </a:moveTo>
                        <a:lnTo>
                          <a:pt x="237" y="75"/>
                        </a:lnTo>
                        <a:lnTo>
                          <a:pt x="316" y="177"/>
                        </a:lnTo>
                        <a:lnTo>
                          <a:pt x="339" y="187"/>
                        </a:lnTo>
                        <a:lnTo>
                          <a:pt x="218" y="456"/>
                        </a:lnTo>
                        <a:lnTo>
                          <a:pt x="0" y="0"/>
                        </a:lnTo>
                        <a:lnTo>
                          <a:pt x="241" y="19"/>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4" name="Freeform 210"/>
                  <p:cNvSpPr>
                    <a:spLocks/>
                  </p:cNvSpPr>
                  <p:nvPr/>
                </p:nvSpPr>
                <p:spPr bwMode="auto">
                  <a:xfrm>
                    <a:off x="5495" y="2444"/>
                    <a:ext cx="111" cy="68"/>
                  </a:xfrm>
                  <a:custGeom>
                    <a:avLst/>
                    <a:gdLst/>
                    <a:ahLst/>
                    <a:cxnLst>
                      <a:cxn ang="0">
                        <a:pos x="198" y="19"/>
                      </a:cxn>
                      <a:cxn ang="0">
                        <a:pos x="222" y="61"/>
                      </a:cxn>
                      <a:cxn ang="0">
                        <a:pos x="0" y="137"/>
                      </a:cxn>
                      <a:cxn ang="0">
                        <a:pos x="6" y="0"/>
                      </a:cxn>
                      <a:cxn ang="0">
                        <a:pos x="198" y="19"/>
                      </a:cxn>
                    </a:cxnLst>
                    <a:rect l="0" t="0" r="r" b="b"/>
                    <a:pathLst>
                      <a:path w="222" h="137">
                        <a:moveTo>
                          <a:pt x="198" y="19"/>
                        </a:moveTo>
                        <a:lnTo>
                          <a:pt x="222" y="61"/>
                        </a:lnTo>
                        <a:lnTo>
                          <a:pt x="0" y="137"/>
                        </a:lnTo>
                        <a:lnTo>
                          <a:pt x="6" y="0"/>
                        </a:lnTo>
                        <a:lnTo>
                          <a:pt x="198" y="19"/>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5" name="Freeform 211"/>
                  <p:cNvSpPr>
                    <a:spLocks/>
                  </p:cNvSpPr>
                  <p:nvPr/>
                </p:nvSpPr>
                <p:spPr bwMode="auto">
                  <a:xfrm>
                    <a:off x="5357" y="2569"/>
                    <a:ext cx="142" cy="148"/>
                  </a:xfrm>
                  <a:custGeom>
                    <a:avLst/>
                    <a:gdLst/>
                    <a:ahLst/>
                    <a:cxnLst>
                      <a:cxn ang="0">
                        <a:pos x="284" y="148"/>
                      </a:cxn>
                      <a:cxn ang="0">
                        <a:pos x="281" y="178"/>
                      </a:cxn>
                      <a:cxn ang="0">
                        <a:pos x="272" y="206"/>
                      </a:cxn>
                      <a:cxn ang="0">
                        <a:pos x="259" y="231"/>
                      </a:cxn>
                      <a:cxn ang="0">
                        <a:pos x="242" y="253"/>
                      </a:cxn>
                      <a:cxn ang="0">
                        <a:pos x="221" y="270"/>
                      </a:cxn>
                      <a:cxn ang="0">
                        <a:pos x="197" y="284"/>
                      </a:cxn>
                      <a:cxn ang="0">
                        <a:pos x="171" y="292"/>
                      </a:cxn>
                      <a:cxn ang="0">
                        <a:pos x="142" y="296"/>
                      </a:cxn>
                      <a:cxn ang="0">
                        <a:pos x="113" y="292"/>
                      </a:cxn>
                      <a:cxn ang="0">
                        <a:pos x="88" y="284"/>
                      </a:cxn>
                      <a:cxn ang="0">
                        <a:pos x="64" y="270"/>
                      </a:cxn>
                      <a:cxn ang="0">
                        <a:pos x="42" y="253"/>
                      </a:cxn>
                      <a:cxn ang="0">
                        <a:pos x="24" y="231"/>
                      </a:cxn>
                      <a:cxn ang="0">
                        <a:pos x="12" y="206"/>
                      </a:cxn>
                      <a:cxn ang="0">
                        <a:pos x="4" y="178"/>
                      </a:cxn>
                      <a:cxn ang="0">
                        <a:pos x="0" y="148"/>
                      </a:cxn>
                      <a:cxn ang="0">
                        <a:pos x="4" y="118"/>
                      </a:cxn>
                      <a:cxn ang="0">
                        <a:pos x="12" y="91"/>
                      </a:cxn>
                      <a:cxn ang="0">
                        <a:pos x="24" y="65"/>
                      </a:cxn>
                      <a:cxn ang="0">
                        <a:pos x="42" y="43"/>
                      </a:cxn>
                      <a:cxn ang="0">
                        <a:pos x="64" y="25"/>
                      </a:cxn>
                      <a:cxn ang="0">
                        <a:pos x="88" y="11"/>
                      </a:cxn>
                      <a:cxn ang="0">
                        <a:pos x="113" y="3"/>
                      </a:cxn>
                      <a:cxn ang="0">
                        <a:pos x="142" y="0"/>
                      </a:cxn>
                      <a:cxn ang="0">
                        <a:pos x="171" y="3"/>
                      </a:cxn>
                      <a:cxn ang="0">
                        <a:pos x="197" y="11"/>
                      </a:cxn>
                      <a:cxn ang="0">
                        <a:pos x="221" y="25"/>
                      </a:cxn>
                      <a:cxn ang="0">
                        <a:pos x="242" y="43"/>
                      </a:cxn>
                      <a:cxn ang="0">
                        <a:pos x="259" y="65"/>
                      </a:cxn>
                      <a:cxn ang="0">
                        <a:pos x="272" y="91"/>
                      </a:cxn>
                      <a:cxn ang="0">
                        <a:pos x="281" y="118"/>
                      </a:cxn>
                      <a:cxn ang="0">
                        <a:pos x="284" y="148"/>
                      </a:cxn>
                    </a:cxnLst>
                    <a:rect l="0" t="0" r="r" b="b"/>
                    <a:pathLst>
                      <a:path w="284" h="296">
                        <a:moveTo>
                          <a:pt x="284" y="148"/>
                        </a:moveTo>
                        <a:lnTo>
                          <a:pt x="281" y="178"/>
                        </a:lnTo>
                        <a:lnTo>
                          <a:pt x="272" y="206"/>
                        </a:lnTo>
                        <a:lnTo>
                          <a:pt x="259" y="231"/>
                        </a:lnTo>
                        <a:lnTo>
                          <a:pt x="242" y="253"/>
                        </a:lnTo>
                        <a:lnTo>
                          <a:pt x="221" y="270"/>
                        </a:lnTo>
                        <a:lnTo>
                          <a:pt x="197" y="284"/>
                        </a:lnTo>
                        <a:lnTo>
                          <a:pt x="171" y="292"/>
                        </a:lnTo>
                        <a:lnTo>
                          <a:pt x="142" y="296"/>
                        </a:lnTo>
                        <a:lnTo>
                          <a:pt x="113" y="292"/>
                        </a:lnTo>
                        <a:lnTo>
                          <a:pt x="88" y="284"/>
                        </a:lnTo>
                        <a:lnTo>
                          <a:pt x="64" y="270"/>
                        </a:lnTo>
                        <a:lnTo>
                          <a:pt x="42" y="253"/>
                        </a:lnTo>
                        <a:lnTo>
                          <a:pt x="24" y="231"/>
                        </a:lnTo>
                        <a:lnTo>
                          <a:pt x="12" y="206"/>
                        </a:lnTo>
                        <a:lnTo>
                          <a:pt x="4" y="178"/>
                        </a:lnTo>
                        <a:lnTo>
                          <a:pt x="0" y="148"/>
                        </a:lnTo>
                        <a:lnTo>
                          <a:pt x="4" y="118"/>
                        </a:lnTo>
                        <a:lnTo>
                          <a:pt x="12" y="91"/>
                        </a:lnTo>
                        <a:lnTo>
                          <a:pt x="24" y="65"/>
                        </a:lnTo>
                        <a:lnTo>
                          <a:pt x="42" y="43"/>
                        </a:lnTo>
                        <a:lnTo>
                          <a:pt x="64" y="25"/>
                        </a:lnTo>
                        <a:lnTo>
                          <a:pt x="88" y="11"/>
                        </a:lnTo>
                        <a:lnTo>
                          <a:pt x="113" y="3"/>
                        </a:lnTo>
                        <a:lnTo>
                          <a:pt x="142" y="0"/>
                        </a:lnTo>
                        <a:lnTo>
                          <a:pt x="171" y="3"/>
                        </a:lnTo>
                        <a:lnTo>
                          <a:pt x="197" y="11"/>
                        </a:lnTo>
                        <a:lnTo>
                          <a:pt x="221" y="25"/>
                        </a:lnTo>
                        <a:lnTo>
                          <a:pt x="242" y="43"/>
                        </a:lnTo>
                        <a:lnTo>
                          <a:pt x="259" y="65"/>
                        </a:lnTo>
                        <a:lnTo>
                          <a:pt x="272" y="91"/>
                        </a:lnTo>
                        <a:lnTo>
                          <a:pt x="281" y="118"/>
                        </a:lnTo>
                        <a:lnTo>
                          <a:pt x="284" y="148"/>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6" name="Freeform 212"/>
                  <p:cNvSpPr>
                    <a:spLocks/>
                  </p:cNvSpPr>
                  <p:nvPr/>
                </p:nvSpPr>
                <p:spPr bwMode="auto">
                  <a:xfrm>
                    <a:off x="5357" y="2569"/>
                    <a:ext cx="142" cy="148"/>
                  </a:xfrm>
                  <a:custGeom>
                    <a:avLst/>
                    <a:gdLst/>
                    <a:ahLst/>
                    <a:cxnLst>
                      <a:cxn ang="0">
                        <a:pos x="284" y="148"/>
                      </a:cxn>
                      <a:cxn ang="0">
                        <a:pos x="284" y="148"/>
                      </a:cxn>
                      <a:cxn ang="0">
                        <a:pos x="281" y="178"/>
                      </a:cxn>
                      <a:cxn ang="0">
                        <a:pos x="272" y="206"/>
                      </a:cxn>
                      <a:cxn ang="0">
                        <a:pos x="259" y="231"/>
                      </a:cxn>
                      <a:cxn ang="0">
                        <a:pos x="242" y="253"/>
                      </a:cxn>
                      <a:cxn ang="0">
                        <a:pos x="221" y="270"/>
                      </a:cxn>
                      <a:cxn ang="0">
                        <a:pos x="197" y="284"/>
                      </a:cxn>
                      <a:cxn ang="0">
                        <a:pos x="171" y="292"/>
                      </a:cxn>
                      <a:cxn ang="0">
                        <a:pos x="142" y="296"/>
                      </a:cxn>
                      <a:cxn ang="0">
                        <a:pos x="142" y="296"/>
                      </a:cxn>
                      <a:cxn ang="0">
                        <a:pos x="113" y="292"/>
                      </a:cxn>
                      <a:cxn ang="0">
                        <a:pos x="88" y="284"/>
                      </a:cxn>
                      <a:cxn ang="0">
                        <a:pos x="64" y="270"/>
                      </a:cxn>
                      <a:cxn ang="0">
                        <a:pos x="42" y="253"/>
                      </a:cxn>
                      <a:cxn ang="0">
                        <a:pos x="24" y="231"/>
                      </a:cxn>
                      <a:cxn ang="0">
                        <a:pos x="12" y="206"/>
                      </a:cxn>
                      <a:cxn ang="0">
                        <a:pos x="4" y="178"/>
                      </a:cxn>
                      <a:cxn ang="0">
                        <a:pos x="0" y="148"/>
                      </a:cxn>
                      <a:cxn ang="0">
                        <a:pos x="0" y="148"/>
                      </a:cxn>
                      <a:cxn ang="0">
                        <a:pos x="4" y="118"/>
                      </a:cxn>
                      <a:cxn ang="0">
                        <a:pos x="12" y="91"/>
                      </a:cxn>
                      <a:cxn ang="0">
                        <a:pos x="24" y="65"/>
                      </a:cxn>
                      <a:cxn ang="0">
                        <a:pos x="42" y="43"/>
                      </a:cxn>
                      <a:cxn ang="0">
                        <a:pos x="64" y="25"/>
                      </a:cxn>
                      <a:cxn ang="0">
                        <a:pos x="88" y="11"/>
                      </a:cxn>
                      <a:cxn ang="0">
                        <a:pos x="113" y="3"/>
                      </a:cxn>
                      <a:cxn ang="0">
                        <a:pos x="142" y="0"/>
                      </a:cxn>
                      <a:cxn ang="0">
                        <a:pos x="142" y="0"/>
                      </a:cxn>
                      <a:cxn ang="0">
                        <a:pos x="171" y="3"/>
                      </a:cxn>
                      <a:cxn ang="0">
                        <a:pos x="197" y="11"/>
                      </a:cxn>
                      <a:cxn ang="0">
                        <a:pos x="221" y="25"/>
                      </a:cxn>
                      <a:cxn ang="0">
                        <a:pos x="242" y="43"/>
                      </a:cxn>
                      <a:cxn ang="0">
                        <a:pos x="259" y="65"/>
                      </a:cxn>
                      <a:cxn ang="0">
                        <a:pos x="272" y="91"/>
                      </a:cxn>
                      <a:cxn ang="0">
                        <a:pos x="281" y="118"/>
                      </a:cxn>
                      <a:cxn ang="0">
                        <a:pos x="284" y="148"/>
                      </a:cxn>
                    </a:cxnLst>
                    <a:rect l="0" t="0" r="r" b="b"/>
                    <a:pathLst>
                      <a:path w="284" h="296">
                        <a:moveTo>
                          <a:pt x="284" y="148"/>
                        </a:moveTo>
                        <a:lnTo>
                          <a:pt x="284" y="148"/>
                        </a:lnTo>
                        <a:lnTo>
                          <a:pt x="281" y="178"/>
                        </a:lnTo>
                        <a:lnTo>
                          <a:pt x="272" y="206"/>
                        </a:lnTo>
                        <a:lnTo>
                          <a:pt x="259" y="231"/>
                        </a:lnTo>
                        <a:lnTo>
                          <a:pt x="242" y="253"/>
                        </a:lnTo>
                        <a:lnTo>
                          <a:pt x="221" y="270"/>
                        </a:lnTo>
                        <a:lnTo>
                          <a:pt x="197" y="284"/>
                        </a:lnTo>
                        <a:lnTo>
                          <a:pt x="171" y="292"/>
                        </a:lnTo>
                        <a:lnTo>
                          <a:pt x="142" y="296"/>
                        </a:lnTo>
                        <a:lnTo>
                          <a:pt x="142" y="296"/>
                        </a:lnTo>
                        <a:lnTo>
                          <a:pt x="113" y="292"/>
                        </a:lnTo>
                        <a:lnTo>
                          <a:pt x="88" y="284"/>
                        </a:lnTo>
                        <a:lnTo>
                          <a:pt x="64" y="270"/>
                        </a:lnTo>
                        <a:lnTo>
                          <a:pt x="42" y="253"/>
                        </a:lnTo>
                        <a:lnTo>
                          <a:pt x="24" y="231"/>
                        </a:lnTo>
                        <a:lnTo>
                          <a:pt x="12" y="206"/>
                        </a:lnTo>
                        <a:lnTo>
                          <a:pt x="4" y="178"/>
                        </a:lnTo>
                        <a:lnTo>
                          <a:pt x="0" y="148"/>
                        </a:lnTo>
                        <a:lnTo>
                          <a:pt x="0" y="148"/>
                        </a:lnTo>
                        <a:lnTo>
                          <a:pt x="4" y="118"/>
                        </a:lnTo>
                        <a:lnTo>
                          <a:pt x="12" y="91"/>
                        </a:lnTo>
                        <a:lnTo>
                          <a:pt x="24" y="65"/>
                        </a:lnTo>
                        <a:lnTo>
                          <a:pt x="42" y="43"/>
                        </a:lnTo>
                        <a:lnTo>
                          <a:pt x="64" y="25"/>
                        </a:lnTo>
                        <a:lnTo>
                          <a:pt x="88" y="11"/>
                        </a:lnTo>
                        <a:lnTo>
                          <a:pt x="113" y="3"/>
                        </a:lnTo>
                        <a:lnTo>
                          <a:pt x="142" y="0"/>
                        </a:lnTo>
                        <a:lnTo>
                          <a:pt x="142" y="0"/>
                        </a:lnTo>
                        <a:lnTo>
                          <a:pt x="171" y="3"/>
                        </a:lnTo>
                        <a:lnTo>
                          <a:pt x="197" y="11"/>
                        </a:lnTo>
                        <a:lnTo>
                          <a:pt x="221" y="25"/>
                        </a:lnTo>
                        <a:lnTo>
                          <a:pt x="242" y="43"/>
                        </a:lnTo>
                        <a:lnTo>
                          <a:pt x="259" y="65"/>
                        </a:lnTo>
                        <a:lnTo>
                          <a:pt x="272" y="91"/>
                        </a:lnTo>
                        <a:lnTo>
                          <a:pt x="281" y="118"/>
                        </a:lnTo>
                        <a:lnTo>
                          <a:pt x="284" y="148"/>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7" name="Freeform 213"/>
                  <p:cNvSpPr>
                    <a:spLocks/>
                  </p:cNvSpPr>
                  <p:nvPr/>
                </p:nvSpPr>
                <p:spPr bwMode="auto">
                  <a:xfrm>
                    <a:off x="5447" y="2557"/>
                    <a:ext cx="76" cy="80"/>
                  </a:xfrm>
                  <a:custGeom>
                    <a:avLst/>
                    <a:gdLst/>
                    <a:ahLst/>
                    <a:cxnLst>
                      <a:cxn ang="0">
                        <a:pos x="62" y="161"/>
                      </a:cxn>
                      <a:cxn ang="0">
                        <a:pos x="152" y="106"/>
                      </a:cxn>
                      <a:cxn ang="0">
                        <a:pos x="48" y="0"/>
                      </a:cxn>
                      <a:cxn ang="0">
                        <a:pos x="0" y="59"/>
                      </a:cxn>
                      <a:cxn ang="0">
                        <a:pos x="62" y="161"/>
                      </a:cxn>
                    </a:cxnLst>
                    <a:rect l="0" t="0" r="r" b="b"/>
                    <a:pathLst>
                      <a:path w="152" h="161">
                        <a:moveTo>
                          <a:pt x="62" y="161"/>
                        </a:moveTo>
                        <a:lnTo>
                          <a:pt x="152" y="106"/>
                        </a:lnTo>
                        <a:lnTo>
                          <a:pt x="48" y="0"/>
                        </a:lnTo>
                        <a:lnTo>
                          <a:pt x="0" y="59"/>
                        </a:lnTo>
                        <a:lnTo>
                          <a:pt x="62" y="161"/>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8" name="Freeform 214"/>
                  <p:cNvSpPr>
                    <a:spLocks/>
                  </p:cNvSpPr>
                  <p:nvPr/>
                </p:nvSpPr>
                <p:spPr bwMode="auto">
                  <a:xfrm>
                    <a:off x="5082" y="2701"/>
                    <a:ext cx="170" cy="177"/>
                  </a:xfrm>
                  <a:custGeom>
                    <a:avLst/>
                    <a:gdLst/>
                    <a:ahLst/>
                    <a:cxnLst>
                      <a:cxn ang="0">
                        <a:pos x="340" y="179"/>
                      </a:cxn>
                      <a:cxn ang="0">
                        <a:pos x="336" y="214"/>
                      </a:cxn>
                      <a:cxn ang="0">
                        <a:pos x="326" y="247"/>
                      </a:cxn>
                      <a:cxn ang="0">
                        <a:pos x="311" y="277"/>
                      </a:cxn>
                      <a:cxn ang="0">
                        <a:pos x="290" y="302"/>
                      </a:cxn>
                      <a:cxn ang="0">
                        <a:pos x="265" y="324"/>
                      </a:cxn>
                      <a:cxn ang="0">
                        <a:pos x="236" y="340"/>
                      </a:cxn>
                      <a:cxn ang="0">
                        <a:pos x="204" y="351"/>
                      </a:cxn>
                      <a:cxn ang="0">
                        <a:pos x="169" y="354"/>
                      </a:cxn>
                      <a:cxn ang="0">
                        <a:pos x="134" y="351"/>
                      </a:cxn>
                      <a:cxn ang="0">
                        <a:pos x="103" y="340"/>
                      </a:cxn>
                      <a:cxn ang="0">
                        <a:pos x="75" y="324"/>
                      </a:cxn>
                      <a:cxn ang="0">
                        <a:pos x="49" y="302"/>
                      </a:cxn>
                      <a:cxn ang="0">
                        <a:pos x="29" y="277"/>
                      </a:cxn>
                      <a:cxn ang="0">
                        <a:pos x="14" y="247"/>
                      </a:cxn>
                      <a:cxn ang="0">
                        <a:pos x="3" y="214"/>
                      </a:cxn>
                      <a:cxn ang="0">
                        <a:pos x="0" y="179"/>
                      </a:cxn>
                      <a:cxn ang="0">
                        <a:pos x="3" y="143"/>
                      </a:cxn>
                      <a:cxn ang="0">
                        <a:pos x="14" y="110"/>
                      </a:cxn>
                      <a:cxn ang="0">
                        <a:pos x="29" y="80"/>
                      </a:cxn>
                      <a:cxn ang="0">
                        <a:pos x="49" y="53"/>
                      </a:cxn>
                      <a:cxn ang="0">
                        <a:pos x="75" y="32"/>
                      </a:cxn>
                      <a:cxn ang="0">
                        <a:pos x="103" y="14"/>
                      </a:cxn>
                      <a:cxn ang="0">
                        <a:pos x="134" y="4"/>
                      </a:cxn>
                      <a:cxn ang="0">
                        <a:pos x="169" y="0"/>
                      </a:cxn>
                      <a:cxn ang="0">
                        <a:pos x="204" y="4"/>
                      </a:cxn>
                      <a:cxn ang="0">
                        <a:pos x="236" y="14"/>
                      </a:cxn>
                      <a:cxn ang="0">
                        <a:pos x="265" y="32"/>
                      </a:cxn>
                      <a:cxn ang="0">
                        <a:pos x="290" y="53"/>
                      </a:cxn>
                      <a:cxn ang="0">
                        <a:pos x="311" y="80"/>
                      </a:cxn>
                      <a:cxn ang="0">
                        <a:pos x="326" y="110"/>
                      </a:cxn>
                      <a:cxn ang="0">
                        <a:pos x="336" y="143"/>
                      </a:cxn>
                      <a:cxn ang="0">
                        <a:pos x="340" y="179"/>
                      </a:cxn>
                    </a:cxnLst>
                    <a:rect l="0" t="0" r="r" b="b"/>
                    <a:pathLst>
                      <a:path w="340" h="354">
                        <a:moveTo>
                          <a:pt x="340" y="179"/>
                        </a:moveTo>
                        <a:lnTo>
                          <a:pt x="336" y="214"/>
                        </a:lnTo>
                        <a:lnTo>
                          <a:pt x="326" y="247"/>
                        </a:lnTo>
                        <a:lnTo>
                          <a:pt x="311" y="277"/>
                        </a:lnTo>
                        <a:lnTo>
                          <a:pt x="290" y="302"/>
                        </a:lnTo>
                        <a:lnTo>
                          <a:pt x="265" y="324"/>
                        </a:lnTo>
                        <a:lnTo>
                          <a:pt x="236" y="340"/>
                        </a:lnTo>
                        <a:lnTo>
                          <a:pt x="204" y="351"/>
                        </a:lnTo>
                        <a:lnTo>
                          <a:pt x="169" y="354"/>
                        </a:lnTo>
                        <a:lnTo>
                          <a:pt x="134" y="351"/>
                        </a:lnTo>
                        <a:lnTo>
                          <a:pt x="103" y="340"/>
                        </a:lnTo>
                        <a:lnTo>
                          <a:pt x="75" y="324"/>
                        </a:lnTo>
                        <a:lnTo>
                          <a:pt x="49" y="302"/>
                        </a:lnTo>
                        <a:lnTo>
                          <a:pt x="29" y="277"/>
                        </a:lnTo>
                        <a:lnTo>
                          <a:pt x="14" y="247"/>
                        </a:lnTo>
                        <a:lnTo>
                          <a:pt x="3" y="214"/>
                        </a:lnTo>
                        <a:lnTo>
                          <a:pt x="0" y="179"/>
                        </a:lnTo>
                        <a:lnTo>
                          <a:pt x="3" y="143"/>
                        </a:lnTo>
                        <a:lnTo>
                          <a:pt x="14" y="110"/>
                        </a:lnTo>
                        <a:lnTo>
                          <a:pt x="29" y="80"/>
                        </a:lnTo>
                        <a:lnTo>
                          <a:pt x="49" y="53"/>
                        </a:lnTo>
                        <a:lnTo>
                          <a:pt x="75" y="32"/>
                        </a:lnTo>
                        <a:lnTo>
                          <a:pt x="103" y="14"/>
                        </a:lnTo>
                        <a:lnTo>
                          <a:pt x="134" y="4"/>
                        </a:lnTo>
                        <a:lnTo>
                          <a:pt x="169" y="0"/>
                        </a:lnTo>
                        <a:lnTo>
                          <a:pt x="204" y="4"/>
                        </a:lnTo>
                        <a:lnTo>
                          <a:pt x="236" y="14"/>
                        </a:lnTo>
                        <a:lnTo>
                          <a:pt x="265" y="32"/>
                        </a:lnTo>
                        <a:lnTo>
                          <a:pt x="290" y="53"/>
                        </a:lnTo>
                        <a:lnTo>
                          <a:pt x="311" y="80"/>
                        </a:lnTo>
                        <a:lnTo>
                          <a:pt x="326" y="110"/>
                        </a:lnTo>
                        <a:lnTo>
                          <a:pt x="336" y="143"/>
                        </a:lnTo>
                        <a:lnTo>
                          <a:pt x="340" y="179"/>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59" name="Freeform 215"/>
                  <p:cNvSpPr>
                    <a:spLocks/>
                  </p:cNvSpPr>
                  <p:nvPr/>
                </p:nvSpPr>
                <p:spPr bwMode="auto">
                  <a:xfrm>
                    <a:off x="5082" y="2701"/>
                    <a:ext cx="170" cy="177"/>
                  </a:xfrm>
                  <a:custGeom>
                    <a:avLst/>
                    <a:gdLst/>
                    <a:ahLst/>
                    <a:cxnLst>
                      <a:cxn ang="0">
                        <a:pos x="340" y="179"/>
                      </a:cxn>
                      <a:cxn ang="0">
                        <a:pos x="340" y="179"/>
                      </a:cxn>
                      <a:cxn ang="0">
                        <a:pos x="336" y="214"/>
                      </a:cxn>
                      <a:cxn ang="0">
                        <a:pos x="326" y="247"/>
                      </a:cxn>
                      <a:cxn ang="0">
                        <a:pos x="311" y="277"/>
                      </a:cxn>
                      <a:cxn ang="0">
                        <a:pos x="290" y="302"/>
                      </a:cxn>
                      <a:cxn ang="0">
                        <a:pos x="265" y="324"/>
                      </a:cxn>
                      <a:cxn ang="0">
                        <a:pos x="236" y="340"/>
                      </a:cxn>
                      <a:cxn ang="0">
                        <a:pos x="204" y="351"/>
                      </a:cxn>
                      <a:cxn ang="0">
                        <a:pos x="169" y="354"/>
                      </a:cxn>
                      <a:cxn ang="0">
                        <a:pos x="169" y="354"/>
                      </a:cxn>
                      <a:cxn ang="0">
                        <a:pos x="134" y="351"/>
                      </a:cxn>
                      <a:cxn ang="0">
                        <a:pos x="103" y="340"/>
                      </a:cxn>
                      <a:cxn ang="0">
                        <a:pos x="75" y="324"/>
                      </a:cxn>
                      <a:cxn ang="0">
                        <a:pos x="49" y="302"/>
                      </a:cxn>
                      <a:cxn ang="0">
                        <a:pos x="29" y="277"/>
                      </a:cxn>
                      <a:cxn ang="0">
                        <a:pos x="14" y="247"/>
                      </a:cxn>
                      <a:cxn ang="0">
                        <a:pos x="3" y="214"/>
                      </a:cxn>
                      <a:cxn ang="0">
                        <a:pos x="0" y="179"/>
                      </a:cxn>
                      <a:cxn ang="0">
                        <a:pos x="0" y="179"/>
                      </a:cxn>
                      <a:cxn ang="0">
                        <a:pos x="3" y="143"/>
                      </a:cxn>
                      <a:cxn ang="0">
                        <a:pos x="14" y="110"/>
                      </a:cxn>
                      <a:cxn ang="0">
                        <a:pos x="29" y="80"/>
                      </a:cxn>
                      <a:cxn ang="0">
                        <a:pos x="49" y="53"/>
                      </a:cxn>
                      <a:cxn ang="0">
                        <a:pos x="75" y="32"/>
                      </a:cxn>
                      <a:cxn ang="0">
                        <a:pos x="103" y="14"/>
                      </a:cxn>
                      <a:cxn ang="0">
                        <a:pos x="134" y="4"/>
                      </a:cxn>
                      <a:cxn ang="0">
                        <a:pos x="169" y="0"/>
                      </a:cxn>
                      <a:cxn ang="0">
                        <a:pos x="169" y="0"/>
                      </a:cxn>
                      <a:cxn ang="0">
                        <a:pos x="204" y="4"/>
                      </a:cxn>
                      <a:cxn ang="0">
                        <a:pos x="236" y="14"/>
                      </a:cxn>
                      <a:cxn ang="0">
                        <a:pos x="265" y="32"/>
                      </a:cxn>
                      <a:cxn ang="0">
                        <a:pos x="290" y="53"/>
                      </a:cxn>
                      <a:cxn ang="0">
                        <a:pos x="311" y="80"/>
                      </a:cxn>
                      <a:cxn ang="0">
                        <a:pos x="326" y="110"/>
                      </a:cxn>
                      <a:cxn ang="0">
                        <a:pos x="336" y="143"/>
                      </a:cxn>
                      <a:cxn ang="0">
                        <a:pos x="340" y="179"/>
                      </a:cxn>
                    </a:cxnLst>
                    <a:rect l="0" t="0" r="r" b="b"/>
                    <a:pathLst>
                      <a:path w="340" h="354">
                        <a:moveTo>
                          <a:pt x="340" y="179"/>
                        </a:moveTo>
                        <a:lnTo>
                          <a:pt x="340" y="179"/>
                        </a:lnTo>
                        <a:lnTo>
                          <a:pt x="336" y="214"/>
                        </a:lnTo>
                        <a:lnTo>
                          <a:pt x="326" y="247"/>
                        </a:lnTo>
                        <a:lnTo>
                          <a:pt x="311" y="277"/>
                        </a:lnTo>
                        <a:lnTo>
                          <a:pt x="290" y="302"/>
                        </a:lnTo>
                        <a:lnTo>
                          <a:pt x="265" y="324"/>
                        </a:lnTo>
                        <a:lnTo>
                          <a:pt x="236" y="340"/>
                        </a:lnTo>
                        <a:lnTo>
                          <a:pt x="204" y="351"/>
                        </a:lnTo>
                        <a:lnTo>
                          <a:pt x="169" y="354"/>
                        </a:lnTo>
                        <a:lnTo>
                          <a:pt x="169" y="354"/>
                        </a:lnTo>
                        <a:lnTo>
                          <a:pt x="134" y="351"/>
                        </a:lnTo>
                        <a:lnTo>
                          <a:pt x="103" y="340"/>
                        </a:lnTo>
                        <a:lnTo>
                          <a:pt x="75" y="324"/>
                        </a:lnTo>
                        <a:lnTo>
                          <a:pt x="49" y="302"/>
                        </a:lnTo>
                        <a:lnTo>
                          <a:pt x="29" y="277"/>
                        </a:lnTo>
                        <a:lnTo>
                          <a:pt x="14" y="247"/>
                        </a:lnTo>
                        <a:lnTo>
                          <a:pt x="3" y="214"/>
                        </a:lnTo>
                        <a:lnTo>
                          <a:pt x="0" y="179"/>
                        </a:lnTo>
                        <a:lnTo>
                          <a:pt x="0" y="179"/>
                        </a:lnTo>
                        <a:lnTo>
                          <a:pt x="3" y="143"/>
                        </a:lnTo>
                        <a:lnTo>
                          <a:pt x="14" y="110"/>
                        </a:lnTo>
                        <a:lnTo>
                          <a:pt x="29" y="80"/>
                        </a:lnTo>
                        <a:lnTo>
                          <a:pt x="49" y="53"/>
                        </a:lnTo>
                        <a:lnTo>
                          <a:pt x="75" y="32"/>
                        </a:lnTo>
                        <a:lnTo>
                          <a:pt x="103" y="14"/>
                        </a:lnTo>
                        <a:lnTo>
                          <a:pt x="134" y="4"/>
                        </a:lnTo>
                        <a:lnTo>
                          <a:pt x="169" y="0"/>
                        </a:lnTo>
                        <a:lnTo>
                          <a:pt x="169" y="0"/>
                        </a:lnTo>
                        <a:lnTo>
                          <a:pt x="204" y="4"/>
                        </a:lnTo>
                        <a:lnTo>
                          <a:pt x="236" y="14"/>
                        </a:lnTo>
                        <a:lnTo>
                          <a:pt x="265" y="32"/>
                        </a:lnTo>
                        <a:lnTo>
                          <a:pt x="290" y="53"/>
                        </a:lnTo>
                        <a:lnTo>
                          <a:pt x="311" y="80"/>
                        </a:lnTo>
                        <a:lnTo>
                          <a:pt x="326" y="110"/>
                        </a:lnTo>
                        <a:lnTo>
                          <a:pt x="336" y="143"/>
                        </a:lnTo>
                        <a:lnTo>
                          <a:pt x="340" y="179"/>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0" name="Freeform 216"/>
                  <p:cNvSpPr>
                    <a:spLocks/>
                  </p:cNvSpPr>
                  <p:nvPr/>
                </p:nvSpPr>
                <p:spPr bwMode="auto">
                  <a:xfrm>
                    <a:off x="5216" y="2701"/>
                    <a:ext cx="142" cy="148"/>
                  </a:xfrm>
                  <a:custGeom>
                    <a:avLst/>
                    <a:gdLst/>
                    <a:ahLst/>
                    <a:cxnLst>
                      <a:cxn ang="0">
                        <a:pos x="285" y="149"/>
                      </a:cxn>
                      <a:cxn ang="0">
                        <a:pos x="281" y="179"/>
                      </a:cxn>
                      <a:cxn ang="0">
                        <a:pos x="273" y="207"/>
                      </a:cxn>
                      <a:cxn ang="0">
                        <a:pos x="260" y="232"/>
                      </a:cxn>
                      <a:cxn ang="0">
                        <a:pos x="243" y="254"/>
                      </a:cxn>
                      <a:cxn ang="0">
                        <a:pos x="221" y="271"/>
                      </a:cxn>
                      <a:cxn ang="0">
                        <a:pos x="197" y="285"/>
                      </a:cxn>
                      <a:cxn ang="0">
                        <a:pos x="172" y="293"/>
                      </a:cxn>
                      <a:cxn ang="0">
                        <a:pos x="143" y="297"/>
                      </a:cxn>
                      <a:cxn ang="0">
                        <a:pos x="114" y="293"/>
                      </a:cxn>
                      <a:cxn ang="0">
                        <a:pos x="88" y="285"/>
                      </a:cxn>
                      <a:cxn ang="0">
                        <a:pos x="63" y="271"/>
                      </a:cxn>
                      <a:cxn ang="0">
                        <a:pos x="43" y="254"/>
                      </a:cxn>
                      <a:cxn ang="0">
                        <a:pos x="24" y="232"/>
                      </a:cxn>
                      <a:cxn ang="0">
                        <a:pos x="11" y="207"/>
                      </a:cxn>
                      <a:cxn ang="0">
                        <a:pos x="3" y="179"/>
                      </a:cxn>
                      <a:cxn ang="0">
                        <a:pos x="0" y="149"/>
                      </a:cxn>
                      <a:cxn ang="0">
                        <a:pos x="3" y="119"/>
                      </a:cxn>
                      <a:cxn ang="0">
                        <a:pos x="11" y="91"/>
                      </a:cxn>
                      <a:cxn ang="0">
                        <a:pos x="24" y="66"/>
                      </a:cxn>
                      <a:cxn ang="0">
                        <a:pos x="43" y="44"/>
                      </a:cxn>
                      <a:cxn ang="0">
                        <a:pos x="63" y="26"/>
                      </a:cxn>
                      <a:cxn ang="0">
                        <a:pos x="88" y="12"/>
                      </a:cxn>
                      <a:cxn ang="0">
                        <a:pos x="114" y="4"/>
                      </a:cxn>
                      <a:cxn ang="0">
                        <a:pos x="143" y="0"/>
                      </a:cxn>
                      <a:cxn ang="0">
                        <a:pos x="172" y="4"/>
                      </a:cxn>
                      <a:cxn ang="0">
                        <a:pos x="197" y="12"/>
                      </a:cxn>
                      <a:cxn ang="0">
                        <a:pos x="221" y="26"/>
                      </a:cxn>
                      <a:cxn ang="0">
                        <a:pos x="243" y="44"/>
                      </a:cxn>
                      <a:cxn ang="0">
                        <a:pos x="260" y="66"/>
                      </a:cxn>
                      <a:cxn ang="0">
                        <a:pos x="273" y="91"/>
                      </a:cxn>
                      <a:cxn ang="0">
                        <a:pos x="281" y="119"/>
                      </a:cxn>
                      <a:cxn ang="0">
                        <a:pos x="285" y="149"/>
                      </a:cxn>
                    </a:cxnLst>
                    <a:rect l="0" t="0" r="r" b="b"/>
                    <a:pathLst>
                      <a:path w="285" h="297">
                        <a:moveTo>
                          <a:pt x="285" y="149"/>
                        </a:moveTo>
                        <a:lnTo>
                          <a:pt x="281" y="179"/>
                        </a:lnTo>
                        <a:lnTo>
                          <a:pt x="273" y="207"/>
                        </a:lnTo>
                        <a:lnTo>
                          <a:pt x="260" y="232"/>
                        </a:lnTo>
                        <a:lnTo>
                          <a:pt x="243" y="254"/>
                        </a:lnTo>
                        <a:lnTo>
                          <a:pt x="221" y="271"/>
                        </a:lnTo>
                        <a:lnTo>
                          <a:pt x="197" y="285"/>
                        </a:lnTo>
                        <a:lnTo>
                          <a:pt x="172" y="293"/>
                        </a:lnTo>
                        <a:lnTo>
                          <a:pt x="143" y="297"/>
                        </a:lnTo>
                        <a:lnTo>
                          <a:pt x="114" y="293"/>
                        </a:lnTo>
                        <a:lnTo>
                          <a:pt x="88" y="285"/>
                        </a:lnTo>
                        <a:lnTo>
                          <a:pt x="63" y="271"/>
                        </a:lnTo>
                        <a:lnTo>
                          <a:pt x="43" y="254"/>
                        </a:lnTo>
                        <a:lnTo>
                          <a:pt x="24" y="232"/>
                        </a:lnTo>
                        <a:lnTo>
                          <a:pt x="11" y="207"/>
                        </a:lnTo>
                        <a:lnTo>
                          <a:pt x="3" y="179"/>
                        </a:lnTo>
                        <a:lnTo>
                          <a:pt x="0" y="149"/>
                        </a:lnTo>
                        <a:lnTo>
                          <a:pt x="3" y="119"/>
                        </a:lnTo>
                        <a:lnTo>
                          <a:pt x="11" y="91"/>
                        </a:lnTo>
                        <a:lnTo>
                          <a:pt x="24" y="66"/>
                        </a:lnTo>
                        <a:lnTo>
                          <a:pt x="43" y="44"/>
                        </a:lnTo>
                        <a:lnTo>
                          <a:pt x="63" y="26"/>
                        </a:lnTo>
                        <a:lnTo>
                          <a:pt x="88" y="12"/>
                        </a:lnTo>
                        <a:lnTo>
                          <a:pt x="114" y="4"/>
                        </a:lnTo>
                        <a:lnTo>
                          <a:pt x="143" y="0"/>
                        </a:lnTo>
                        <a:lnTo>
                          <a:pt x="172" y="4"/>
                        </a:lnTo>
                        <a:lnTo>
                          <a:pt x="197" y="12"/>
                        </a:lnTo>
                        <a:lnTo>
                          <a:pt x="221" y="26"/>
                        </a:lnTo>
                        <a:lnTo>
                          <a:pt x="243" y="44"/>
                        </a:lnTo>
                        <a:lnTo>
                          <a:pt x="260" y="66"/>
                        </a:lnTo>
                        <a:lnTo>
                          <a:pt x="273" y="91"/>
                        </a:lnTo>
                        <a:lnTo>
                          <a:pt x="281" y="119"/>
                        </a:lnTo>
                        <a:lnTo>
                          <a:pt x="285" y="149"/>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1" name="Freeform 217"/>
                  <p:cNvSpPr>
                    <a:spLocks/>
                  </p:cNvSpPr>
                  <p:nvPr/>
                </p:nvSpPr>
                <p:spPr bwMode="auto">
                  <a:xfrm>
                    <a:off x="5216" y="2701"/>
                    <a:ext cx="142" cy="148"/>
                  </a:xfrm>
                  <a:custGeom>
                    <a:avLst/>
                    <a:gdLst/>
                    <a:ahLst/>
                    <a:cxnLst>
                      <a:cxn ang="0">
                        <a:pos x="285" y="149"/>
                      </a:cxn>
                      <a:cxn ang="0">
                        <a:pos x="285" y="149"/>
                      </a:cxn>
                      <a:cxn ang="0">
                        <a:pos x="281" y="179"/>
                      </a:cxn>
                      <a:cxn ang="0">
                        <a:pos x="273" y="207"/>
                      </a:cxn>
                      <a:cxn ang="0">
                        <a:pos x="260" y="232"/>
                      </a:cxn>
                      <a:cxn ang="0">
                        <a:pos x="243" y="254"/>
                      </a:cxn>
                      <a:cxn ang="0">
                        <a:pos x="221" y="271"/>
                      </a:cxn>
                      <a:cxn ang="0">
                        <a:pos x="197" y="285"/>
                      </a:cxn>
                      <a:cxn ang="0">
                        <a:pos x="172" y="293"/>
                      </a:cxn>
                      <a:cxn ang="0">
                        <a:pos x="143" y="297"/>
                      </a:cxn>
                      <a:cxn ang="0">
                        <a:pos x="143" y="297"/>
                      </a:cxn>
                      <a:cxn ang="0">
                        <a:pos x="114" y="293"/>
                      </a:cxn>
                      <a:cxn ang="0">
                        <a:pos x="88" y="285"/>
                      </a:cxn>
                      <a:cxn ang="0">
                        <a:pos x="63" y="271"/>
                      </a:cxn>
                      <a:cxn ang="0">
                        <a:pos x="43" y="254"/>
                      </a:cxn>
                      <a:cxn ang="0">
                        <a:pos x="24" y="232"/>
                      </a:cxn>
                      <a:cxn ang="0">
                        <a:pos x="11" y="207"/>
                      </a:cxn>
                      <a:cxn ang="0">
                        <a:pos x="3" y="179"/>
                      </a:cxn>
                      <a:cxn ang="0">
                        <a:pos x="0" y="149"/>
                      </a:cxn>
                      <a:cxn ang="0">
                        <a:pos x="0" y="149"/>
                      </a:cxn>
                      <a:cxn ang="0">
                        <a:pos x="3" y="119"/>
                      </a:cxn>
                      <a:cxn ang="0">
                        <a:pos x="11" y="91"/>
                      </a:cxn>
                      <a:cxn ang="0">
                        <a:pos x="24" y="66"/>
                      </a:cxn>
                      <a:cxn ang="0">
                        <a:pos x="43" y="44"/>
                      </a:cxn>
                      <a:cxn ang="0">
                        <a:pos x="63" y="26"/>
                      </a:cxn>
                      <a:cxn ang="0">
                        <a:pos x="88" y="12"/>
                      </a:cxn>
                      <a:cxn ang="0">
                        <a:pos x="114" y="4"/>
                      </a:cxn>
                      <a:cxn ang="0">
                        <a:pos x="143" y="0"/>
                      </a:cxn>
                      <a:cxn ang="0">
                        <a:pos x="143" y="0"/>
                      </a:cxn>
                      <a:cxn ang="0">
                        <a:pos x="172" y="4"/>
                      </a:cxn>
                      <a:cxn ang="0">
                        <a:pos x="197" y="12"/>
                      </a:cxn>
                      <a:cxn ang="0">
                        <a:pos x="221" y="26"/>
                      </a:cxn>
                      <a:cxn ang="0">
                        <a:pos x="243" y="44"/>
                      </a:cxn>
                      <a:cxn ang="0">
                        <a:pos x="260" y="66"/>
                      </a:cxn>
                      <a:cxn ang="0">
                        <a:pos x="273" y="91"/>
                      </a:cxn>
                      <a:cxn ang="0">
                        <a:pos x="281" y="119"/>
                      </a:cxn>
                      <a:cxn ang="0">
                        <a:pos x="285" y="149"/>
                      </a:cxn>
                    </a:cxnLst>
                    <a:rect l="0" t="0" r="r" b="b"/>
                    <a:pathLst>
                      <a:path w="285" h="297">
                        <a:moveTo>
                          <a:pt x="285" y="149"/>
                        </a:moveTo>
                        <a:lnTo>
                          <a:pt x="285" y="149"/>
                        </a:lnTo>
                        <a:lnTo>
                          <a:pt x="281" y="179"/>
                        </a:lnTo>
                        <a:lnTo>
                          <a:pt x="273" y="207"/>
                        </a:lnTo>
                        <a:lnTo>
                          <a:pt x="260" y="232"/>
                        </a:lnTo>
                        <a:lnTo>
                          <a:pt x="243" y="254"/>
                        </a:lnTo>
                        <a:lnTo>
                          <a:pt x="221" y="271"/>
                        </a:lnTo>
                        <a:lnTo>
                          <a:pt x="197" y="285"/>
                        </a:lnTo>
                        <a:lnTo>
                          <a:pt x="172" y="293"/>
                        </a:lnTo>
                        <a:lnTo>
                          <a:pt x="143" y="297"/>
                        </a:lnTo>
                        <a:lnTo>
                          <a:pt x="143" y="297"/>
                        </a:lnTo>
                        <a:lnTo>
                          <a:pt x="114" y="293"/>
                        </a:lnTo>
                        <a:lnTo>
                          <a:pt x="88" y="285"/>
                        </a:lnTo>
                        <a:lnTo>
                          <a:pt x="63" y="271"/>
                        </a:lnTo>
                        <a:lnTo>
                          <a:pt x="43" y="254"/>
                        </a:lnTo>
                        <a:lnTo>
                          <a:pt x="24" y="232"/>
                        </a:lnTo>
                        <a:lnTo>
                          <a:pt x="11" y="207"/>
                        </a:lnTo>
                        <a:lnTo>
                          <a:pt x="3" y="179"/>
                        </a:lnTo>
                        <a:lnTo>
                          <a:pt x="0" y="149"/>
                        </a:lnTo>
                        <a:lnTo>
                          <a:pt x="0" y="149"/>
                        </a:lnTo>
                        <a:lnTo>
                          <a:pt x="3" y="119"/>
                        </a:lnTo>
                        <a:lnTo>
                          <a:pt x="11" y="91"/>
                        </a:lnTo>
                        <a:lnTo>
                          <a:pt x="24" y="66"/>
                        </a:lnTo>
                        <a:lnTo>
                          <a:pt x="43" y="44"/>
                        </a:lnTo>
                        <a:lnTo>
                          <a:pt x="63" y="26"/>
                        </a:lnTo>
                        <a:lnTo>
                          <a:pt x="88" y="12"/>
                        </a:lnTo>
                        <a:lnTo>
                          <a:pt x="114" y="4"/>
                        </a:lnTo>
                        <a:lnTo>
                          <a:pt x="143" y="0"/>
                        </a:lnTo>
                        <a:lnTo>
                          <a:pt x="143" y="0"/>
                        </a:lnTo>
                        <a:lnTo>
                          <a:pt x="172" y="4"/>
                        </a:lnTo>
                        <a:lnTo>
                          <a:pt x="197" y="12"/>
                        </a:lnTo>
                        <a:lnTo>
                          <a:pt x="221" y="26"/>
                        </a:lnTo>
                        <a:lnTo>
                          <a:pt x="243" y="44"/>
                        </a:lnTo>
                        <a:lnTo>
                          <a:pt x="260" y="66"/>
                        </a:lnTo>
                        <a:lnTo>
                          <a:pt x="273" y="91"/>
                        </a:lnTo>
                        <a:lnTo>
                          <a:pt x="281" y="119"/>
                        </a:lnTo>
                        <a:lnTo>
                          <a:pt x="285" y="149"/>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2" name="Freeform 218"/>
                  <p:cNvSpPr>
                    <a:spLocks/>
                  </p:cNvSpPr>
                  <p:nvPr/>
                </p:nvSpPr>
                <p:spPr bwMode="auto">
                  <a:xfrm>
                    <a:off x="5294" y="2655"/>
                    <a:ext cx="142" cy="148"/>
                  </a:xfrm>
                  <a:custGeom>
                    <a:avLst/>
                    <a:gdLst/>
                    <a:ahLst/>
                    <a:cxnLst>
                      <a:cxn ang="0">
                        <a:pos x="283" y="148"/>
                      </a:cxn>
                      <a:cxn ang="0">
                        <a:pos x="281" y="178"/>
                      </a:cxn>
                      <a:cxn ang="0">
                        <a:pos x="272" y="205"/>
                      </a:cxn>
                      <a:cxn ang="0">
                        <a:pos x="259" y="231"/>
                      </a:cxn>
                      <a:cxn ang="0">
                        <a:pos x="242" y="252"/>
                      </a:cxn>
                      <a:cxn ang="0">
                        <a:pos x="221" y="271"/>
                      </a:cxn>
                      <a:cxn ang="0">
                        <a:pos x="197" y="285"/>
                      </a:cxn>
                      <a:cxn ang="0">
                        <a:pos x="170" y="293"/>
                      </a:cxn>
                      <a:cxn ang="0">
                        <a:pos x="141" y="296"/>
                      </a:cxn>
                      <a:cxn ang="0">
                        <a:pos x="113" y="293"/>
                      </a:cxn>
                      <a:cxn ang="0">
                        <a:pos x="86" y="285"/>
                      </a:cxn>
                      <a:cxn ang="0">
                        <a:pos x="62" y="271"/>
                      </a:cxn>
                      <a:cxn ang="0">
                        <a:pos x="41" y="252"/>
                      </a:cxn>
                      <a:cxn ang="0">
                        <a:pos x="24" y="231"/>
                      </a:cxn>
                      <a:cxn ang="0">
                        <a:pos x="11" y="205"/>
                      </a:cxn>
                      <a:cxn ang="0">
                        <a:pos x="2" y="178"/>
                      </a:cxn>
                      <a:cxn ang="0">
                        <a:pos x="0" y="148"/>
                      </a:cxn>
                      <a:cxn ang="0">
                        <a:pos x="2" y="118"/>
                      </a:cxn>
                      <a:cxn ang="0">
                        <a:pos x="11" y="90"/>
                      </a:cxn>
                      <a:cxn ang="0">
                        <a:pos x="24" y="65"/>
                      </a:cxn>
                      <a:cxn ang="0">
                        <a:pos x="41" y="43"/>
                      </a:cxn>
                      <a:cxn ang="0">
                        <a:pos x="62" y="26"/>
                      </a:cxn>
                      <a:cxn ang="0">
                        <a:pos x="86" y="12"/>
                      </a:cxn>
                      <a:cxn ang="0">
                        <a:pos x="113" y="4"/>
                      </a:cxn>
                      <a:cxn ang="0">
                        <a:pos x="141" y="0"/>
                      </a:cxn>
                      <a:cxn ang="0">
                        <a:pos x="170" y="4"/>
                      </a:cxn>
                      <a:cxn ang="0">
                        <a:pos x="197" y="12"/>
                      </a:cxn>
                      <a:cxn ang="0">
                        <a:pos x="221" y="26"/>
                      </a:cxn>
                      <a:cxn ang="0">
                        <a:pos x="242" y="43"/>
                      </a:cxn>
                      <a:cxn ang="0">
                        <a:pos x="259" y="65"/>
                      </a:cxn>
                      <a:cxn ang="0">
                        <a:pos x="272" y="90"/>
                      </a:cxn>
                      <a:cxn ang="0">
                        <a:pos x="281" y="118"/>
                      </a:cxn>
                      <a:cxn ang="0">
                        <a:pos x="283" y="148"/>
                      </a:cxn>
                    </a:cxnLst>
                    <a:rect l="0" t="0" r="r" b="b"/>
                    <a:pathLst>
                      <a:path w="283" h="296">
                        <a:moveTo>
                          <a:pt x="283" y="148"/>
                        </a:moveTo>
                        <a:lnTo>
                          <a:pt x="281" y="178"/>
                        </a:lnTo>
                        <a:lnTo>
                          <a:pt x="272" y="205"/>
                        </a:lnTo>
                        <a:lnTo>
                          <a:pt x="259" y="231"/>
                        </a:lnTo>
                        <a:lnTo>
                          <a:pt x="242" y="252"/>
                        </a:lnTo>
                        <a:lnTo>
                          <a:pt x="221" y="271"/>
                        </a:lnTo>
                        <a:lnTo>
                          <a:pt x="197" y="285"/>
                        </a:lnTo>
                        <a:lnTo>
                          <a:pt x="170" y="293"/>
                        </a:lnTo>
                        <a:lnTo>
                          <a:pt x="141" y="296"/>
                        </a:lnTo>
                        <a:lnTo>
                          <a:pt x="113" y="293"/>
                        </a:lnTo>
                        <a:lnTo>
                          <a:pt x="86" y="285"/>
                        </a:lnTo>
                        <a:lnTo>
                          <a:pt x="62" y="271"/>
                        </a:lnTo>
                        <a:lnTo>
                          <a:pt x="41" y="252"/>
                        </a:lnTo>
                        <a:lnTo>
                          <a:pt x="24" y="231"/>
                        </a:lnTo>
                        <a:lnTo>
                          <a:pt x="11" y="205"/>
                        </a:lnTo>
                        <a:lnTo>
                          <a:pt x="2" y="178"/>
                        </a:lnTo>
                        <a:lnTo>
                          <a:pt x="0" y="148"/>
                        </a:lnTo>
                        <a:lnTo>
                          <a:pt x="2" y="118"/>
                        </a:lnTo>
                        <a:lnTo>
                          <a:pt x="11" y="90"/>
                        </a:lnTo>
                        <a:lnTo>
                          <a:pt x="24" y="65"/>
                        </a:lnTo>
                        <a:lnTo>
                          <a:pt x="41" y="43"/>
                        </a:lnTo>
                        <a:lnTo>
                          <a:pt x="62" y="26"/>
                        </a:lnTo>
                        <a:lnTo>
                          <a:pt x="86" y="12"/>
                        </a:lnTo>
                        <a:lnTo>
                          <a:pt x="113" y="4"/>
                        </a:lnTo>
                        <a:lnTo>
                          <a:pt x="141" y="0"/>
                        </a:lnTo>
                        <a:lnTo>
                          <a:pt x="170" y="4"/>
                        </a:lnTo>
                        <a:lnTo>
                          <a:pt x="197" y="12"/>
                        </a:lnTo>
                        <a:lnTo>
                          <a:pt x="221" y="26"/>
                        </a:lnTo>
                        <a:lnTo>
                          <a:pt x="242" y="43"/>
                        </a:lnTo>
                        <a:lnTo>
                          <a:pt x="259" y="65"/>
                        </a:lnTo>
                        <a:lnTo>
                          <a:pt x="272" y="90"/>
                        </a:lnTo>
                        <a:lnTo>
                          <a:pt x="281" y="118"/>
                        </a:lnTo>
                        <a:lnTo>
                          <a:pt x="283" y="148"/>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3" name="Freeform 219"/>
                  <p:cNvSpPr>
                    <a:spLocks/>
                  </p:cNvSpPr>
                  <p:nvPr/>
                </p:nvSpPr>
                <p:spPr bwMode="auto">
                  <a:xfrm>
                    <a:off x="5294" y="2655"/>
                    <a:ext cx="142" cy="148"/>
                  </a:xfrm>
                  <a:custGeom>
                    <a:avLst/>
                    <a:gdLst/>
                    <a:ahLst/>
                    <a:cxnLst>
                      <a:cxn ang="0">
                        <a:pos x="283" y="148"/>
                      </a:cxn>
                      <a:cxn ang="0">
                        <a:pos x="283" y="148"/>
                      </a:cxn>
                      <a:cxn ang="0">
                        <a:pos x="281" y="178"/>
                      </a:cxn>
                      <a:cxn ang="0">
                        <a:pos x="272" y="205"/>
                      </a:cxn>
                      <a:cxn ang="0">
                        <a:pos x="259" y="231"/>
                      </a:cxn>
                      <a:cxn ang="0">
                        <a:pos x="242" y="252"/>
                      </a:cxn>
                      <a:cxn ang="0">
                        <a:pos x="221" y="271"/>
                      </a:cxn>
                      <a:cxn ang="0">
                        <a:pos x="197" y="285"/>
                      </a:cxn>
                      <a:cxn ang="0">
                        <a:pos x="170" y="293"/>
                      </a:cxn>
                      <a:cxn ang="0">
                        <a:pos x="141" y="296"/>
                      </a:cxn>
                      <a:cxn ang="0">
                        <a:pos x="141" y="296"/>
                      </a:cxn>
                      <a:cxn ang="0">
                        <a:pos x="113" y="293"/>
                      </a:cxn>
                      <a:cxn ang="0">
                        <a:pos x="86" y="285"/>
                      </a:cxn>
                      <a:cxn ang="0">
                        <a:pos x="62" y="271"/>
                      </a:cxn>
                      <a:cxn ang="0">
                        <a:pos x="41" y="252"/>
                      </a:cxn>
                      <a:cxn ang="0">
                        <a:pos x="24" y="231"/>
                      </a:cxn>
                      <a:cxn ang="0">
                        <a:pos x="11" y="205"/>
                      </a:cxn>
                      <a:cxn ang="0">
                        <a:pos x="2" y="178"/>
                      </a:cxn>
                      <a:cxn ang="0">
                        <a:pos x="0" y="148"/>
                      </a:cxn>
                      <a:cxn ang="0">
                        <a:pos x="0" y="148"/>
                      </a:cxn>
                      <a:cxn ang="0">
                        <a:pos x="2" y="118"/>
                      </a:cxn>
                      <a:cxn ang="0">
                        <a:pos x="11" y="90"/>
                      </a:cxn>
                      <a:cxn ang="0">
                        <a:pos x="24" y="65"/>
                      </a:cxn>
                      <a:cxn ang="0">
                        <a:pos x="41" y="43"/>
                      </a:cxn>
                      <a:cxn ang="0">
                        <a:pos x="62" y="26"/>
                      </a:cxn>
                      <a:cxn ang="0">
                        <a:pos x="86" y="12"/>
                      </a:cxn>
                      <a:cxn ang="0">
                        <a:pos x="113" y="4"/>
                      </a:cxn>
                      <a:cxn ang="0">
                        <a:pos x="141" y="0"/>
                      </a:cxn>
                      <a:cxn ang="0">
                        <a:pos x="141" y="0"/>
                      </a:cxn>
                      <a:cxn ang="0">
                        <a:pos x="170" y="4"/>
                      </a:cxn>
                      <a:cxn ang="0">
                        <a:pos x="197" y="12"/>
                      </a:cxn>
                      <a:cxn ang="0">
                        <a:pos x="221" y="26"/>
                      </a:cxn>
                      <a:cxn ang="0">
                        <a:pos x="242" y="43"/>
                      </a:cxn>
                      <a:cxn ang="0">
                        <a:pos x="259" y="65"/>
                      </a:cxn>
                      <a:cxn ang="0">
                        <a:pos x="272" y="90"/>
                      </a:cxn>
                      <a:cxn ang="0">
                        <a:pos x="281" y="118"/>
                      </a:cxn>
                      <a:cxn ang="0">
                        <a:pos x="283" y="148"/>
                      </a:cxn>
                    </a:cxnLst>
                    <a:rect l="0" t="0" r="r" b="b"/>
                    <a:pathLst>
                      <a:path w="283" h="296">
                        <a:moveTo>
                          <a:pt x="283" y="148"/>
                        </a:moveTo>
                        <a:lnTo>
                          <a:pt x="283" y="148"/>
                        </a:lnTo>
                        <a:lnTo>
                          <a:pt x="281" y="178"/>
                        </a:lnTo>
                        <a:lnTo>
                          <a:pt x="272" y="205"/>
                        </a:lnTo>
                        <a:lnTo>
                          <a:pt x="259" y="231"/>
                        </a:lnTo>
                        <a:lnTo>
                          <a:pt x="242" y="252"/>
                        </a:lnTo>
                        <a:lnTo>
                          <a:pt x="221" y="271"/>
                        </a:lnTo>
                        <a:lnTo>
                          <a:pt x="197" y="285"/>
                        </a:lnTo>
                        <a:lnTo>
                          <a:pt x="170" y="293"/>
                        </a:lnTo>
                        <a:lnTo>
                          <a:pt x="141" y="296"/>
                        </a:lnTo>
                        <a:lnTo>
                          <a:pt x="141" y="296"/>
                        </a:lnTo>
                        <a:lnTo>
                          <a:pt x="113" y="293"/>
                        </a:lnTo>
                        <a:lnTo>
                          <a:pt x="86" y="285"/>
                        </a:lnTo>
                        <a:lnTo>
                          <a:pt x="62" y="271"/>
                        </a:lnTo>
                        <a:lnTo>
                          <a:pt x="41" y="252"/>
                        </a:lnTo>
                        <a:lnTo>
                          <a:pt x="24" y="231"/>
                        </a:lnTo>
                        <a:lnTo>
                          <a:pt x="11" y="205"/>
                        </a:lnTo>
                        <a:lnTo>
                          <a:pt x="2" y="178"/>
                        </a:lnTo>
                        <a:lnTo>
                          <a:pt x="0" y="148"/>
                        </a:lnTo>
                        <a:lnTo>
                          <a:pt x="0" y="148"/>
                        </a:lnTo>
                        <a:lnTo>
                          <a:pt x="2" y="118"/>
                        </a:lnTo>
                        <a:lnTo>
                          <a:pt x="11" y="90"/>
                        </a:lnTo>
                        <a:lnTo>
                          <a:pt x="24" y="65"/>
                        </a:lnTo>
                        <a:lnTo>
                          <a:pt x="41" y="43"/>
                        </a:lnTo>
                        <a:lnTo>
                          <a:pt x="62" y="26"/>
                        </a:lnTo>
                        <a:lnTo>
                          <a:pt x="86" y="12"/>
                        </a:lnTo>
                        <a:lnTo>
                          <a:pt x="113" y="4"/>
                        </a:lnTo>
                        <a:lnTo>
                          <a:pt x="141" y="0"/>
                        </a:lnTo>
                        <a:lnTo>
                          <a:pt x="141" y="0"/>
                        </a:lnTo>
                        <a:lnTo>
                          <a:pt x="170" y="4"/>
                        </a:lnTo>
                        <a:lnTo>
                          <a:pt x="197" y="12"/>
                        </a:lnTo>
                        <a:lnTo>
                          <a:pt x="221" y="26"/>
                        </a:lnTo>
                        <a:lnTo>
                          <a:pt x="242" y="43"/>
                        </a:lnTo>
                        <a:lnTo>
                          <a:pt x="259" y="65"/>
                        </a:lnTo>
                        <a:lnTo>
                          <a:pt x="272" y="90"/>
                        </a:lnTo>
                        <a:lnTo>
                          <a:pt x="281" y="118"/>
                        </a:lnTo>
                        <a:lnTo>
                          <a:pt x="283" y="148"/>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4" name="Freeform 220"/>
                  <p:cNvSpPr>
                    <a:spLocks/>
                  </p:cNvSpPr>
                  <p:nvPr/>
                </p:nvSpPr>
                <p:spPr bwMode="auto">
                  <a:xfrm>
                    <a:off x="5183" y="2634"/>
                    <a:ext cx="274" cy="195"/>
                  </a:xfrm>
                  <a:custGeom>
                    <a:avLst/>
                    <a:gdLst/>
                    <a:ahLst/>
                    <a:cxnLst>
                      <a:cxn ang="0">
                        <a:pos x="511" y="112"/>
                      </a:cxn>
                      <a:cxn ang="0">
                        <a:pos x="460" y="138"/>
                      </a:cxn>
                      <a:cxn ang="0">
                        <a:pos x="313" y="291"/>
                      </a:cxn>
                      <a:cxn ang="0">
                        <a:pos x="277" y="358"/>
                      </a:cxn>
                      <a:cxn ang="0">
                        <a:pos x="117" y="358"/>
                      </a:cxn>
                      <a:cxn ang="0">
                        <a:pos x="82" y="388"/>
                      </a:cxn>
                      <a:cxn ang="0">
                        <a:pos x="0" y="274"/>
                      </a:cxn>
                      <a:cxn ang="0">
                        <a:pos x="370" y="0"/>
                      </a:cxn>
                      <a:cxn ang="0">
                        <a:pos x="548" y="62"/>
                      </a:cxn>
                      <a:cxn ang="0">
                        <a:pos x="511" y="112"/>
                      </a:cxn>
                    </a:cxnLst>
                    <a:rect l="0" t="0" r="r" b="b"/>
                    <a:pathLst>
                      <a:path w="548" h="388">
                        <a:moveTo>
                          <a:pt x="511" y="112"/>
                        </a:moveTo>
                        <a:lnTo>
                          <a:pt x="460" y="138"/>
                        </a:lnTo>
                        <a:lnTo>
                          <a:pt x="313" y="291"/>
                        </a:lnTo>
                        <a:lnTo>
                          <a:pt x="277" y="358"/>
                        </a:lnTo>
                        <a:lnTo>
                          <a:pt x="117" y="358"/>
                        </a:lnTo>
                        <a:lnTo>
                          <a:pt x="82" y="388"/>
                        </a:lnTo>
                        <a:lnTo>
                          <a:pt x="0" y="274"/>
                        </a:lnTo>
                        <a:lnTo>
                          <a:pt x="370" y="0"/>
                        </a:lnTo>
                        <a:lnTo>
                          <a:pt x="548" y="62"/>
                        </a:lnTo>
                        <a:lnTo>
                          <a:pt x="511" y="112"/>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5" name="Freeform 221"/>
                  <p:cNvSpPr>
                    <a:spLocks/>
                  </p:cNvSpPr>
                  <p:nvPr/>
                </p:nvSpPr>
                <p:spPr bwMode="auto">
                  <a:xfrm>
                    <a:off x="4200" y="2111"/>
                    <a:ext cx="254" cy="264"/>
                  </a:xfrm>
                  <a:custGeom>
                    <a:avLst/>
                    <a:gdLst/>
                    <a:ahLst/>
                    <a:cxnLst>
                      <a:cxn ang="0">
                        <a:pos x="507" y="291"/>
                      </a:cxn>
                      <a:cxn ang="0">
                        <a:pos x="496" y="342"/>
                      </a:cxn>
                      <a:cxn ang="0">
                        <a:pos x="477" y="389"/>
                      </a:cxn>
                      <a:cxn ang="0">
                        <a:pos x="450" y="432"/>
                      </a:cxn>
                      <a:cxn ang="0">
                        <a:pos x="416" y="467"/>
                      </a:cxn>
                      <a:cxn ang="0">
                        <a:pos x="374" y="495"/>
                      </a:cxn>
                      <a:cxn ang="0">
                        <a:pos x="329" y="516"/>
                      </a:cxn>
                      <a:cxn ang="0">
                        <a:pos x="280" y="526"/>
                      </a:cxn>
                      <a:cxn ang="0">
                        <a:pos x="228" y="526"/>
                      </a:cxn>
                      <a:cxn ang="0">
                        <a:pos x="178" y="516"/>
                      </a:cxn>
                      <a:cxn ang="0">
                        <a:pos x="132" y="495"/>
                      </a:cxn>
                      <a:cxn ang="0">
                        <a:pos x="92" y="467"/>
                      </a:cxn>
                      <a:cxn ang="0">
                        <a:pos x="57" y="432"/>
                      </a:cxn>
                      <a:cxn ang="0">
                        <a:pos x="31" y="389"/>
                      </a:cxn>
                      <a:cxn ang="0">
                        <a:pos x="11" y="342"/>
                      </a:cxn>
                      <a:cxn ang="0">
                        <a:pos x="1" y="291"/>
                      </a:cxn>
                      <a:cxn ang="0">
                        <a:pos x="1" y="236"/>
                      </a:cxn>
                      <a:cxn ang="0">
                        <a:pos x="11" y="185"/>
                      </a:cxn>
                      <a:cxn ang="0">
                        <a:pos x="31" y="138"/>
                      </a:cxn>
                      <a:cxn ang="0">
                        <a:pos x="57" y="95"/>
                      </a:cxn>
                      <a:cxn ang="0">
                        <a:pos x="92" y="60"/>
                      </a:cxn>
                      <a:cxn ang="0">
                        <a:pos x="132" y="32"/>
                      </a:cxn>
                      <a:cxn ang="0">
                        <a:pos x="178" y="11"/>
                      </a:cxn>
                      <a:cxn ang="0">
                        <a:pos x="228" y="1"/>
                      </a:cxn>
                      <a:cxn ang="0">
                        <a:pos x="280" y="1"/>
                      </a:cxn>
                      <a:cxn ang="0">
                        <a:pos x="329" y="11"/>
                      </a:cxn>
                      <a:cxn ang="0">
                        <a:pos x="374" y="32"/>
                      </a:cxn>
                      <a:cxn ang="0">
                        <a:pos x="416" y="60"/>
                      </a:cxn>
                      <a:cxn ang="0">
                        <a:pos x="450" y="95"/>
                      </a:cxn>
                      <a:cxn ang="0">
                        <a:pos x="477" y="138"/>
                      </a:cxn>
                      <a:cxn ang="0">
                        <a:pos x="496" y="185"/>
                      </a:cxn>
                      <a:cxn ang="0">
                        <a:pos x="507" y="236"/>
                      </a:cxn>
                    </a:cxnLst>
                    <a:rect l="0" t="0" r="r" b="b"/>
                    <a:pathLst>
                      <a:path w="508" h="527">
                        <a:moveTo>
                          <a:pt x="508" y="263"/>
                        </a:moveTo>
                        <a:lnTo>
                          <a:pt x="507" y="291"/>
                        </a:lnTo>
                        <a:lnTo>
                          <a:pt x="503" y="316"/>
                        </a:lnTo>
                        <a:lnTo>
                          <a:pt x="496" y="342"/>
                        </a:lnTo>
                        <a:lnTo>
                          <a:pt x="488" y="366"/>
                        </a:lnTo>
                        <a:lnTo>
                          <a:pt x="477" y="389"/>
                        </a:lnTo>
                        <a:lnTo>
                          <a:pt x="464" y="411"/>
                        </a:lnTo>
                        <a:lnTo>
                          <a:pt x="450" y="432"/>
                        </a:lnTo>
                        <a:lnTo>
                          <a:pt x="433" y="450"/>
                        </a:lnTo>
                        <a:lnTo>
                          <a:pt x="416" y="467"/>
                        </a:lnTo>
                        <a:lnTo>
                          <a:pt x="396" y="482"/>
                        </a:lnTo>
                        <a:lnTo>
                          <a:pt x="374" y="495"/>
                        </a:lnTo>
                        <a:lnTo>
                          <a:pt x="352" y="507"/>
                        </a:lnTo>
                        <a:lnTo>
                          <a:pt x="329" y="516"/>
                        </a:lnTo>
                        <a:lnTo>
                          <a:pt x="305" y="522"/>
                        </a:lnTo>
                        <a:lnTo>
                          <a:pt x="280" y="526"/>
                        </a:lnTo>
                        <a:lnTo>
                          <a:pt x="253" y="527"/>
                        </a:lnTo>
                        <a:lnTo>
                          <a:pt x="228" y="526"/>
                        </a:lnTo>
                        <a:lnTo>
                          <a:pt x="203" y="522"/>
                        </a:lnTo>
                        <a:lnTo>
                          <a:pt x="178" y="516"/>
                        </a:lnTo>
                        <a:lnTo>
                          <a:pt x="155" y="507"/>
                        </a:lnTo>
                        <a:lnTo>
                          <a:pt x="132" y="495"/>
                        </a:lnTo>
                        <a:lnTo>
                          <a:pt x="112" y="482"/>
                        </a:lnTo>
                        <a:lnTo>
                          <a:pt x="92" y="467"/>
                        </a:lnTo>
                        <a:lnTo>
                          <a:pt x="75" y="450"/>
                        </a:lnTo>
                        <a:lnTo>
                          <a:pt x="57" y="432"/>
                        </a:lnTo>
                        <a:lnTo>
                          <a:pt x="44" y="411"/>
                        </a:lnTo>
                        <a:lnTo>
                          <a:pt x="31" y="389"/>
                        </a:lnTo>
                        <a:lnTo>
                          <a:pt x="19" y="366"/>
                        </a:lnTo>
                        <a:lnTo>
                          <a:pt x="11" y="342"/>
                        </a:lnTo>
                        <a:lnTo>
                          <a:pt x="4" y="316"/>
                        </a:lnTo>
                        <a:lnTo>
                          <a:pt x="1" y="291"/>
                        </a:lnTo>
                        <a:lnTo>
                          <a:pt x="0" y="263"/>
                        </a:lnTo>
                        <a:lnTo>
                          <a:pt x="1" y="236"/>
                        </a:lnTo>
                        <a:lnTo>
                          <a:pt x="4" y="210"/>
                        </a:lnTo>
                        <a:lnTo>
                          <a:pt x="11" y="185"/>
                        </a:lnTo>
                        <a:lnTo>
                          <a:pt x="19" y="161"/>
                        </a:lnTo>
                        <a:lnTo>
                          <a:pt x="31" y="138"/>
                        </a:lnTo>
                        <a:lnTo>
                          <a:pt x="44" y="116"/>
                        </a:lnTo>
                        <a:lnTo>
                          <a:pt x="57" y="95"/>
                        </a:lnTo>
                        <a:lnTo>
                          <a:pt x="75" y="77"/>
                        </a:lnTo>
                        <a:lnTo>
                          <a:pt x="92" y="60"/>
                        </a:lnTo>
                        <a:lnTo>
                          <a:pt x="112" y="45"/>
                        </a:lnTo>
                        <a:lnTo>
                          <a:pt x="132" y="32"/>
                        </a:lnTo>
                        <a:lnTo>
                          <a:pt x="155" y="20"/>
                        </a:lnTo>
                        <a:lnTo>
                          <a:pt x="178" y="11"/>
                        </a:lnTo>
                        <a:lnTo>
                          <a:pt x="203" y="5"/>
                        </a:lnTo>
                        <a:lnTo>
                          <a:pt x="228" y="1"/>
                        </a:lnTo>
                        <a:lnTo>
                          <a:pt x="253" y="0"/>
                        </a:lnTo>
                        <a:lnTo>
                          <a:pt x="280" y="1"/>
                        </a:lnTo>
                        <a:lnTo>
                          <a:pt x="305" y="5"/>
                        </a:lnTo>
                        <a:lnTo>
                          <a:pt x="329" y="11"/>
                        </a:lnTo>
                        <a:lnTo>
                          <a:pt x="352" y="20"/>
                        </a:lnTo>
                        <a:lnTo>
                          <a:pt x="374" y="32"/>
                        </a:lnTo>
                        <a:lnTo>
                          <a:pt x="396" y="45"/>
                        </a:lnTo>
                        <a:lnTo>
                          <a:pt x="416" y="60"/>
                        </a:lnTo>
                        <a:lnTo>
                          <a:pt x="433" y="77"/>
                        </a:lnTo>
                        <a:lnTo>
                          <a:pt x="450" y="95"/>
                        </a:lnTo>
                        <a:lnTo>
                          <a:pt x="464" y="116"/>
                        </a:lnTo>
                        <a:lnTo>
                          <a:pt x="477" y="138"/>
                        </a:lnTo>
                        <a:lnTo>
                          <a:pt x="488" y="161"/>
                        </a:lnTo>
                        <a:lnTo>
                          <a:pt x="496" y="185"/>
                        </a:lnTo>
                        <a:lnTo>
                          <a:pt x="503" y="210"/>
                        </a:lnTo>
                        <a:lnTo>
                          <a:pt x="507" y="236"/>
                        </a:lnTo>
                        <a:lnTo>
                          <a:pt x="508" y="263"/>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6" name="Freeform 222"/>
                  <p:cNvSpPr>
                    <a:spLocks/>
                  </p:cNvSpPr>
                  <p:nvPr/>
                </p:nvSpPr>
                <p:spPr bwMode="auto">
                  <a:xfrm>
                    <a:off x="4200" y="2111"/>
                    <a:ext cx="254" cy="264"/>
                  </a:xfrm>
                  <a:custGeom>
                    <a:avLst/>
                    <a:gdLst/>
                    <a:ahLst/>
                    <a:cxnLst>
                      <a:cxn ang="0">
                        <a:pos x="508" y="263"/>
                      </a:cxn>
                      <a:cxn ang="0">
                        <a:pos x="503" y="316"/>
                      </a:cxn>
                      <a:cxn ang="0">
                        <a:pos x="488" y="366"/>
                      </a:cxn>
                      <a:cxn ang="0">
                        <a:pos x="464" y="411"/>
                      </a:cxn>
                      <a:cxn ang="0">
                        <a:pos x="433" y="450"/>
                      </a:cxn>
                      <a:cxn ang="0">
                        <a:pos x="396" y="482"/>
                      </a:cxn>
                      <a:cxn ang="0">
                        <a:pos x="352" y="507"/>
                      </a:cxn>
                      <a:cxn ang="0">
                        <a:pos x="305" y="522"/>
                      </a:cxn>
                      <a:cxn ang="0">
                        <a:pos x="253" y="527"/>
                      </a:cxn>
                      <a:cxn ang="0">
                        <a:pos x="228" y="526"/>
                      </a:cxn>
                      <a:cxn ang="0">
                        <a:pos x="178" y="516"/>
                      </a:cxn>
                      <a:cxn ang="0">
                        <a:pos x="132" y="495"/>
                      </a:cxn>
                      <a:cxn ang="0">
                        <a:pos x="92" y="467"/>
                      </a:cxn>
                      <a:cxn ang="0">
                        <a:pos x="57" y="432"/>
                      </a:cxn>
                      <a:cxn ang="0">
                        <a:pos x="31" y="389"/>
                      </a:cxn>
                      <a:cxn ang="0">
                        <a:pos x="11" y="342"/>
                      </a:cxn>
                      <a:cxn ang="0">
                        <a:pos x="1" y="291"/>
                      </a:cxn>
                      <a:cxn ang="0">
                        <a:pos x="0" y="263"/>
                      </a:cxn>
                      <a:cxn ang="0">
                        <a:pos x="4" y="210"/>
                      </a:cxn>
                      <a:cxn ang="0">
                        <a:pos x="19" y="161"/>
                      </a:cxn>
                      <a:cxn ang="0">
                        <a:pos x="44" y="116"/>
                      </a:cxn>
                      <a:cxn ang="0">
                        <a:pos x="75" y="77"/>
                      </a:cxn>
                      <a:cxn ang="0">
                        <a:pos x="112" y="45"/>
                      </a:cxn>
                      <a:cxn ang="0">
                        <a:pos x="155" y="20"/>
                      </a:cxn>
                      <a:cxn ang="0">
                        <a:pos x="203" y="5"/>
                      </a:cxn>
                      <a:cxn ang="0">
                        <a:pos x="253" y="0"/>
                      </a:cxn>
                      <a:cxn ang="0">
                        <a:pos x="280" y="1"/>
                      </a:cxn>
                      <a:cxn ang="0">
                        <a:pos x="329" y="11"/>
                      </a:cxn>
                      <a:cxn ang="0">
                        <a:pos x="374" y="32"/>
                      </a:cxn>
                      <a:cxn ang="0">
                        <a:pos x="416" y="60"/>
                      </a:cxn>
                      <a:cxn ang="0">
                        <a:pos x="450" y="95"/>
                      </a:cxn>
                      <a:cxn ang="0">
                        <a:pos x="477" y="138"/>
                      </a:cxn>
                      <a:cxn ang="0">
                        <a:pos x="496" y="185"/>
                      </a:cxn>
                      <a:cxn ang="0">
                        <a:pos x="507" y="236"/>
                      </a:cxn>
                    </a:cxnLst>
                    <a:rect l="0" t="0" r="r" b="b"/>
                    <a:pathLst>
                      <a:path w="508" h="527">
                        <a:moveTo>
                          <a:pt x="508" y="263"/>
                        </a:moveTo>
                        <a:lnTo>
                          <a:pt x="508" y="263"/>
                        </a:lnTo>
                        <a:lnTo>
                          <a:pt x="507" y="291"/>
                        </a:lnTo>
                        <a:lnTo>
                          <a:pt x="503" y="316"/>
                        </a:lnTo>
                        <a:lnTo>
                          <a:pt x="496" y="342"/>
                        </a:lnTo>
                        <a:lnTo>
                          <a:pt x="488" y="366"/>
                        </a:lnTo>
                        <a:lnTo>
                          <a:pt x="477" y="389"/>
                        </a:lnTo>
                        <a:lnTo>
                          <a:pt x="464" y="411"/>
                        </a:lnTo>
                        <a:lnTo>
                          <a:pt x="450" y="432"/>
                        </a:lnTo>
                        <a:lnTo>
                          <a:pt x="433" y="450"/>
                        </a:lnTo>
                        <a:lnTo>
                          <a:pt x="416" y="467"/>
                        </a:lnTo>
                        <a:lnTo>
                          <a:pt x="396" y="482"/>
                        </a:lnTo>
                        <a:lnTo>
                          <a:pt x="374" y="495"/>
                        </a:lnTo>
                        <a:lnTo>
                          <a:pt x="352" y="507"/>
                        </a:lnTo>
                        <a:lnTo>
                          <a:pt x="329" y="516"/>
                        </a:lnTo>
                        <a:lnTo>
                          <a:pt x="305" y="522"/>
                        </a:lnTo>
                        <a:lnTo>
                          <a:pt x="280" y="526"/>
                        </a:lnTo>
                        <a:lnTo>
                          <a:pt x="253" y="527"/>
                        </a:lnTo>
                        <a:lnTo>
                          <a:pt x="253" y="527"/>
                        </a:lnTo>
                        <a:lnTo>
                          <a:pt x="228" y="526"/>
                        </a:lnTo>
                        <a:lnTo>
                          <a:pt x="203" y="522"/>
                        </a:lnTo>
                        <a:lnTo>
                          <a:pt x="178" y="516"/>
                        </a:lnTo>
                        <a:lnTo>
                          <a:pt x="155" y="507"/>
                        </a:lnTo>
                        <a:lnTo>
                          <a:pt x="132" y="495"/>
                        </a:lnTo>
                        <a:lnTo>
                          <a:pt x="112" y="482"/>
                        </a:lnTo>
                        <a:lnTo>
                          <a:pt x="92" y="467"/>
                        </a:lnTo>
                        <a:lnTo>
                          <a:pt x="75" y="450"/>
                        </a:lnTo>
                        <a:lnTo>
                          <a:pt x="57" y="432"/>
                        </a:lnTo>
                        <a:lnTo>
                          <a:pt x="44" y="411"/>
                        </a:lnTo>
                        <a:lnTo>
                          <a:pt x="31" y="389"/>
                        </a:lnTo>
                        <a:lnTo>
                          <a:pt x="19" y="366"/>
                        </a:lnTo>
                        <a:lnTo>
                          <a:pt x="11" y="342"/>
                        </a:lnTo>
                        <a:lnTo>
                          <a:pt x="4" y="316"/>
                        </a:lnTo>
                        <a:lnTo>
                          <a:pt x="1" y="291"/>
                        </a:lnTo>
                        <a:lnTo>
                          <a:pt x="0" y="263"/>
                        </a:lnTo>
                        <a:lnTo>
                          <a:pt x="0" y="263"/>
                        </a:lnTo>
                        <a:lnTo>
                          <a:pt x="1" y="236"/>
                        </a:lnTo>
                        <a:lnTo>
                          <a:pt x="4" y="210"/>
                        </a:lnTo>
                        <a:lnTo>
                          <a:pt x="11" y="185"/>
                        </a:lnTo>
                        <a:lnTo>
                          <a:pt x="19" y="161"/>
                        </a:lnTo>
                        <a:lnTo>
                          <a:pt x="31" y="138"/>
                        </a:lnTo>
                        <a:lnTo>
                          <a:pt x="44" y="116"/>
                        </a:lnTo>
                        <a:lnTo>
                          <a:pt x="57" y="95"/>
                        </a:lnTo>
                        <a:lnTo>
                          <a:pt x="75" y="77"/>
                        </a:lnTo>
                        <a:lnTo>
                          <a:pt x="92" y="60"/>
                        </a:lnTo>
                        <a:lnTo>
                          <a:pt x="112" y="45"/>
                        </a:lnTo>
                        <a:lnTo>
                          <a:pt x="132" y="32"/>
                        </a:lnTo>
                        <a:lnTo>
                          <a:pt x="155" y="20"/>
                        </a:lnTo>
                        <a:lnTo>
                          <a:pt x="178" y="11"/>
                        </a:lnTo>
                        <a:lnTo>
                          <a:pt x="203" y="5"/>
                        </a:lnTo>
                        <a:lnTo>
                          <a:pt x="228" y="1"/>
                        </a:lnTo>
                        <a:lnTo>
                          <a:pt x="253" y="0"/>
                        </a:lnTo>
                        <a:lnTo>
                          <a:pt x="253" y="0"/>
                        </a:lnTo>
                        <a:lnTo>
                          <a:pt x="280" y="1"/>
                        </a:lnTo>
                        <a:lnTo>
                          <a:pt x="305" y="5"/>
                        </a:lnTo>
                        <a:lnTo>
                          <a:pt x="329" y="11"/>
                        </a:lnTo>
                        <a:lnTo>
                          <a:pt x="352" y="20"/>
                        </a:lnTo>
                        <a:lnTo>
                          <a:pt x="374" y="32"/>
                        </a:lnTo>
                        <a:lnTo>
                          <a:pt x="396" y="45"/>
                        </a:lnTo>
                        <a:lnTo>
                          <a:pt x="416" y="60"/>
                        </a:lnTo>
                        <a:lnTo>
                          <a:pt x="433" y="77"/>
                        </a:lnTo>
                        <a:lnTo>
                          <a:pt x="450" y="95"/>
                        </a:lnTo>
                        <a:lnTo>
                          <a:pt x="464" y="116"/>
                        </a:lnTo>
                        <a:lnTo>
                          <a:pt x="477" y="138"/>
                        </a:lnTo>
                        <a:lnTo>
                          <a:pt x="488" y="161"/>
                        </a:lnTo>
                        <a:lnTo>
                          <a:pt x="496" y="185"/>
                        </a:lnTo>
                        <a:lnTo>
                          <a:pt x="503" y="210"/>
                        </a:lnTo>
                        <a:lnTo>
                          <a:pt x="507" y="236"/>
                        </a:lnTo>
                        <a:lnTo>
                          <a:pt x="508" y="263"/>
                        </a:lnTo>
                      </a:path>
                    </a:pathLst>
                  </a:custGeom>
                  <a:solidFill>
                    <a:srgbClr val="99CCFF"/>
                  </a:solidFill>
                  <a:ln w="0">
                    <a:solidFill>
                      <a:srgbClr val="A9A9A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7" name="Freeform 223"/>
                  <p:cNvSpPr>
                    <a:spLocks/>
                  </p:cNvSpPr>
                  <p:nvPr/>
                </p:nvSpPr>
                <p:spPr bwMode="auto">
                  <a:xfrm>
                    <a:off x="4179" y="2247"/>
                    <a:ext cx="142" cy="148"/>
                  </a:xfrm>
                  <a:custGeom>
                    <a:avLst/>
                    <a:gdLst/>
                    <a:ahLst/>
                    <a:cxnLst>
                      <a:cxn ang="0">
                        <a:pos x="284" y="147"/>
                      </a:cxn>
                      <a:cxn ang="0">
                        <a:pos x="280" y="177"/>
                      </a:cxn>
                      <a:cxn ang="0">
                        <a:pos x="272" y="205"/>
                      </a:cxn>
                      <a:cxn ang="0">
                        <a:pos x="260" y="230"/>
                      </a:cxn>
                      <a:cxn ang="0">
                        <a:pos x="242" y="252"/>
                      </a:cxn>
                      <a:cxn ang="0">
                        <a:pos x="220" y="270"/>
                      </a:cxn>
                      <a:cxn ang="0">
                        <a:pos x="196" y="284"/>
                      </a:cxn>
                      <a:cxn ang="0">
                        <a:pos x="171" y="292"/>
                      </a:cxn>
                      <a:cxn ang="0">
                        <a:pos x="142" y="296"/>
                      </a:cxn>
                      <a:cxn ang="0">
                        <a:pos x="113" y="292"/>
                      </a:cxn>
                      <a:cxn ang="0">
                        <a:pos x="87" y="284"/>
                      </a:cxn>
                      <a:cxn ang="0">
                        <a:pos x="63" y="270"/>
                      </a:cxn>
                      <a:cxn ang="0">
                        <a:pos x="42" y="252"/>
                      </a:cxn>
                      <a:cxn ang="0">
                        <a:pos x="25" y="230"/>
                      </a:cxn>
                      <a:cxn ang="0">
                        <a:pos x="12" y="205"/>
                      </a:cxn>
                      <a:cxn ang="0">
                        <a:pos x="3" y="177"/>
                      </a:cxn>
                      <a:cxn ang="0">
                        <a:pos x="0" y="147"/>
                      </a:cxn>
                      <a:cxn ang="0">
                        <a:pos x="3" y="117"/>
                      </a:cxn>
                      <a:cxn ang="0">
                        <a:pos x="12" y="89"/>
                      </a:cxn>
                      <a:cxn ang="0">
                        <a:pos x="25" y="64"/>
                      </a:cxn>
                      <a:cxn ang="0">
                        <a:pos x="42" y="42"/>
                      </a:cxn>
                      <a:cxn ang="0">
                        <a:pos x="63" y="25"/>
                      </a:cxn>
                      <a:cxn ang="0">
                        <a:pos x="87" y="11"/>
                      </a:cxn>
                      <a:cxn ang="0">
                        <a:pos x="113" y="3"/>
                      </a:cxn>
                      <a:cxn ang="0">
                        <a:pos x="142" y="0"/>
                      </a:cxn>
                      <a:cxn ang="0">
                        <a:pos x="171" y="3"/>
                      </a:cxn>
                      <a:cxn ang="0">
                        <a:pos x="196" y="11"/>
                      </a:cxn>
                      <a:cxn ang="0">
                        <a:pos x="220" y="25"/>
                      </a:cxn>
                      <a:cxn ang="0">
                        <a:pos x="242" y="42"/>
                      </a:cxn>
                      <a:cxn ang="0">
                        <a:pos x="260" y="64"/>
                      </a:cxn>
                      <a:cxn ang="0">
                        <a:pos x="272" y="89"/>
                      </a:cxn>
                      <a:cxn ang="0">
                        <a:pos x="280" y="117"/>
                      </a:cxn>
                      <a:cxn ang="0">
                        <a:pos x="284" y="147"/>
                      </a:cxn>
                    </a:cxnLst>
                    <a:rect l="0" t="0" r="r" b="b"/>
                    <a:pathLst>
                      <a:path w="284" h="296">
                        <a:moveTo>
                          <a:pt x="284" y="147"/>
                        </a:moveTo>
                        <a:lnTo>
                          <a:pt x="280" y="177"/>
                        </a:lnTo>
                        <a:lnTo>
                          <a:pt x="272" y="205"/>
                        </a:lnTo>
                        <a:lnTo>
                          <a:pt x="260" y="230"/>
                        </a:lnTo>
                        <a:lnTo>
                          <a:pt x="242" y="252"/>
                        </a:lnTo>
                        <a:lnTo>
                          <a:pt x="220" y="270"/>
                        </a:lnTo>
                        <a:lnTo>
                          <a:pt x="196" y="284"/>
                        </a:lnTo>
                        <a:lnTo>
                          <a:pt x="171" y="292"/>
                        </a:lnTo>
                        <a:lnTo>
                          <a:pt x="142" y="296"/>
                        </a:lnTo>
                        <a:lnTo>
                          <a:pt x="113" y="292"/>
                        </a:lnTo>
                        <a:lnTo>
                          <a:pt x="87" y="284"/>
                        </a:lnTo>
                        <a:lnTo>
                          <a:pt x="63" y="270"/>
                        </a:lnTo>
                        <a:lnTo>
                          <a:pt x="42" y="252"/>
                        </a:lnTo>
                        <a:lnTo>
                          <a:pt x="25" y="230"/>
                        </a:lnTo>
                        <a:lnTo>
                          <a:pt x="12" y="205"/>
                        </a:lnTo>
                        <a:lnTo>
                          <a:pt x="3" y="177"/>
                        </a:lnTo>
                        <a:lnTo>
                          <a:pt x="0" y="147"/>
                        </a:lnTo>
                        <a:lnTo>
                          <a:pt x="3" y="117"/>
                        </a:lnTo>
                        <a:lnTo>
                          <a:pt x="12" y="89"/>
                        </a:lnTo>
                        <a:lnTo>
                          <a:pt x="25" y="64"/>
                        </a:lnTo>
                        <a:lnTo>
                          <a:pt x="42" y="42"/>
                        </a:lnTo>
                        <a:lnTo>
                          <a:pt x="63" y="25"/>
                        </a:lnTo>
                        <a:lnTo>
                          <a:pt x="87" y="11"/>
                        </a:lnTo>
                        <a:lnTo>
                          <a:pt x="113" y="3"/>
                        </a:lnTo>
                        <a:lnTo>
                          <a:pt x="142" y="0"/>
                        </a:lnTo>
                        <a:lnTo>
                          <a:pt x="171" y="3"/>
                        </a:lnTo>
                        <a:lnTo>
                          <a:pt x="196" y="11"/>
                        </a:lnTo>
                        <a:lnTo>
                          <a:pt x="220" y="25"/>
                        </a:lnTo>
                        <a:lnTo>
                          <a:pt x="242" y="42"/>
                        </a:lnTo>
                        <a:lnTo>
                          <a:pt x="260" y="64"/>
                        </a:lnTo>
                        <a:lnTo>
                          <a:pt x="272" y="89"/>
                        </a:lnTo>
                        <a:lnTo>
                          <a:pt x="280" y="117"/>
                        </a:lnTo>
                        <a:lnTo>
                          <a:pt x="284" y="147"/>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8" name="Freeform 224"/>
                  <p:cNvSpPr>
                    <a:spLocks/>
                  </p:cNvSpPr>
                  <p:nvPr/>
                </p:nvSpPr>
                <p:spPr bwMode="auto">
                  <a:xfrm>
                    <a:off x="4179" y="2247"/>
                    <a:ext cx="142" cy="148"/>
                  </a:xfrm>
                  <a:custGeom>
                    <a:avLst/>
                    <a:gdLst/>
                    <a:ahLst/>
                    <a:cxnLst>
                      <a:cxn ang="0">
                        <a:pos x="284" y="147"/>
                      </a:cxn>
                      <a:cxn ang="0">
                        <a:pos x="284" y="147"/>
                      </a:cxn>
                      <a:cxn ang="0">
                        <a:pos x="280" y="177"/>
                      </a:cxn>
                      <a:cxn ang="0">
                        <a:pos x="272" y="205"/>
                      </a:cxn>
                      <a:cxn ang="0">
                        <a:pos x="260" y="230"/>
                      </a:cxn>
                      <a:cxn ang="0">
                        <a:pos x="242" y="252"/>
                      </a:cxn>
                      <a:cxn ang="0">
                        <a:pos x="220" y="270"/>
                      </a:cxn>
                      <a:cxn ang="0">
                        <a:pos x="196" y="284"/>
                      </a:cxn>
                      <a:cxn ang="0">
                        <a:pos x="171" y="292"/>
                      </a:cxn>
                      <a:cxn ang="0">
                        <a:pos x="142" y="296"/>
                      </a:cxn>
                      <a:cxn ang="0">
                        <a:pos x="142" y="296"/>
                      </a:cxn>
                      <a:cxn ang="0">
                        <a:pos x="113" y="292"/>
                      </a:cxn>
                      <a:cxn ang="0">
                        <a:pos x="87" y="284"/>
                      </a:cxn>
                      <a:cxn ang="0">
                        <a:pos x="63" y="270"/>
                      </a:cxn>
                      <a:cxn ang="0">
                        <a:pos x="42" y="252"/>
                      </a:cxn>
                      <a:cxn ang="0">
                        <a:pos x="25" y="230"/>
                      </a:cxn>
                      <a:cxn ang="0">
                        <a:pos x="12" y="205"/>
                      </a:cxn>
                      <a:cxn ang="0">
                        <a:pos x="3" y="177"/>
                      </a:cxn>
                      <a:cxn ang="0">
                        <a:pos x="0" y="147"/>
                      </a:cxn>
                      <a:cxn ang="0">
                        <a:pos x="0" y="147"/>
                      </a:cxn>
                      <a:cxn ang="0">
                        <a:pos x="3" y="117"/>
                      </a:cxn>
                      <a:cxn ang="0">
                        <a:pos x="12" y="89"/>
                      </a:cxn>
                      <a:cxn ang="0">
                        <a:pos x="25" y="64"/>
                      </a:cxn>
                      <a:cxn ang="0">
                        <a:pos x="42" y="42"/>
                      </a:cxn>
                      <a:cxn ang="0">
                        <a:pos x="63" y="25"/>
                      </a:cxn>
                      <a:cxn ang="0">
                        <a:pos x="87" y="11"/>
                      </a:cxn>
                      <a:cxn ang="0">
                        <a:pos x="113" y="3"/>
                      </a:cxn>
                      <a:cxn ang="0">
                        <a:pos x="142" y="0"/>
                      </a:cxn>
                      <a:cxn ang="0">
                        <a:pos x="142" y="0"/>
                      </a:cxn>
                      <a:cxn ang="0">
                        <a:pos x="171" y="3"/>
                      </a:cxn>
                      <a:cxn ang="0">
                        <a:pos x="196" y="11"/>
                      </a:cxn>
                      <a:cxn ang="0">
                        <a:pos x="220" y="25"/>
                      </a:cxn>
                      <a:cxn ang="0">
                        <a:pos x="242" y="42"/>
                      </a:cxn>
                      <a:cxn ang="0">
                        <a:pos x="260" y="64"/>
                      </a:cxn>
                      <a:cxn ang="0">
                        <a:pos x="272" y="89"/>
                      </a:cxn>
                      <a:cxn ang="0">
                        <a:pos x="280" y="117"/>
                      </a:cxn>
                      <a:cxn ang="0">
                        <a:pos x="284" y="147"/>
                      </a:cxn>
                    </a:cxnLst>
                    <a:rect l="0" t="0" r="r" b="b"/>
                    <a:pathLst>
                      <a:path w="284" h="296">
                        <a:moveTo>
                          <a:pt x="284" y="147"/>
                        </a:moveTo>
                        <a:lnTo>
                          <a:pt x="284" y="147"/>
                        </a:lnTo>
                        <a:lnTo>
                          <a:pt x="280" y="177"/>
                        </a:lnTo>
                        <a:lnTo>
                          <a:pt x="272" y="205"/>
                        </a:lnTo>
                        <a:lnTo>
                          <a:pt x="260" y="230"/>
                        </a:lnTo>
                        <a:lnTo>
                          <a:pt x="242" y="252"/>
                        </a:lnTo>
                        <a:lnTo>
                          <a:pt x="220" y="270"/>
                        </a:lnTo>
                        <a:lnTo>
                          <a:pt x="196" y="284"/>
                        </a:lnTo>
                        <a:lnTo>
                          <a:pt x="171" y="292"/>
                        </a:lnTo>
                        <a:lnTo>
                          <a:pt x="142" y="296"/>
                        </a:lnTo>
                        <a:lnTo>
                          <a:pt x="142" y="296"/>
                        </a:lnTo>
                        <a:lnTo>
                          <a:pt x="113" y="292"/>
                        </a:lnTo>
                        <a:lnTo>
                          <a:pt x="87" y="284"/>
                        </a:lnTo>
                        <a:lnTo>
                          <a:pt x="63" y="270"/>
                        </a:lnTo>
                        <a:lnTo>
                          <a:pt x="42" y="252"/>
                        </a:lnTo>
                        <a:lnTo>
                          <a:pt x="25" y="230"/>
                        </a:lnTo>
                        <a:lnTo>
                          <a:pt x="12" y="205"/>
                        </a:lnTo>
                        <a:lnTo>
                          <a:pt x="3" y="177"/>
                        </a:lnTo>
                        <a:lnTo>
                          <a:pt x="0" y="147"/>
                        </a:lnTo>
                        <a:lnTo>
                          <a:pt x="0" y="147"/>
                        </a:lnTo>
                        <a:lnTo>
                          <a:pt x="3" y="117"/>
                        </a:lnTo>
                        <a:lnTo>
                          <a:pt x="12" y="89"/>
                        </a:lnTo>
                        <a:lnTo>
                          <a:pt x="25" y="64"/>
                        </a:lnTo>
                        <a:lnTo>
                          <a:pt x="42" y="42"/>
                        </a:lnTo>
                        <a:lnTo>
                          <a:pt x="63" y="25"/>
                        </a:lnTo>
                        <a:lnTo>
                          <a:pt x="87" y="11"/>
                        </a:lnTo>
                        <a:lnTo>
                          <a:pt x="113" y="3"/>
                        </a:lnTo>
                        <a:lnTo>
                          <a:pt x="142" y="0"/>
                        </a:lnTo>
                        <a:lnTo>
                          <a:pt x="142" y="0"/>
                        </a:lnTo>
                        <a:lnTo>
                          <a:pt x="171" y="3"/>
                        </a:lnTo>
                        <a:lnTo>
                          <a:pt x="196" y="11"/>
                        </a:lnTo>
                        <a:lnTo>
                          <a:pt x="220" y="25"/>
                        </a:lnTo>
                        <a:lnTo>
                          <a:pt x="242" y="42"/>
                        </a:lnTo>
                        <a:lnTo>
                          <a:pt x="260" y="64"/>
                        </a:lnTo>
                        <a:lnTo>
                          <a:pt x="272" y="89"/>
                        </a:lnTo>
                        <a:lnTo>
                          <a:pt x="280" y="117"/>
                        </a:lnTo>
                        <a:lnTo>
                          <a:pt x="284" y="147"/>
                        </a:lnTo>
                      </a:path>
                    </a:pathLst>
                  </a:custGeom>
                  <a:solidFill>
                    <a:srgbClr val="99CCFF"/>
                  </a:solidFill>
                  <a:ln w="0">
                    <a:solidFill>
                      <a:srgbClr val="A9A9A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69" name="Freeform 225"/>
                  <p:cNvSpPr>
                    <a:spLocks/>
                  </p:cNvSpPr>
                  <p:nvPr/>
                </p:nvSpPr>
                <p:spPr bwMode="auto">
                  <a:xfrm>
                    <a:off x="4174" y="2335"/>
                    <a:ext cx="198" cy="207"/>
                  </a:xfrm>
                  <a:custGeom>
                    <a:avLst/>
                    <a:gdLst/>
                    <a:ahLst/>
                    <a:cxnLst>
                      <a:cxn ang="0">
                        <a:pos x="394" y="227"/>
                      </a:cxn>
                      <a:cxn ang="0">
                        <a:pos x="386" y="267"/>
                      </a:cxn>
                      <a:cxn ang="0">
                        <a:pos x="371" y="304"/>
                      </a:cxn>
                      <a:cxn ang="0">
                        <a:pos x="350" y="337"/>
                      </a:cxn>
                      <a:cxn ang="0">
                        <a:pos x="324" y="365"/>
                      </a:cxn>
                      <a:cxn ang="0">
                        <a:pos x="293" y="387"/>
                      </a:cxn>
                      <a:cxn ang="0">
                        <a:pos x="257" y="403"/>
                      </a:cxn>
                      <a:cxn ang="0">
                        <a:pos x="219" y="411"/>
                      </a:cxn>
                      <a:cxn ang="0">
                        <a:pos x="177" y="411"/>
                      </a:cxn>
                      <a:cxn ang="0">
                        <a:pos x="138" y="403"/>
                      </a:cxn>
                      <a:cxn ang="0">
                        <a:pos x="104" y="387"/>
                      </a:cxn>
                      <a:cxn ang="0">
                        <a:pos x="71" y="365"/>
                      </a:cxn>
                      <a:cxn ang="0">
                        <a:pos x="45" y="337"/>
                      </a:cxn>
                      <a:cxn ang="0">
                        <a:pos x="24" y="304"/>
                      </a:cxn>
                      <a:cxn ang="0">
                        <a:pos x="9" y="267"/>
                      </a:cxn>
                      <a:cxn ang="0">
                        <a:pos x="1" y="227"/>
                      </a:cxn>
                      <a:cxn ang="0">
                        <a:pos x="1" y="185"/>
                      </a:cxn>
                      <a:cxn ang="0">
                        <a:pos x="9" y="145"/>
                      </a:cxn>
                      <a:cxn ang="0">
                        <a:pos x="24" y="108"/>
                      </a:cxn>
                      <a:cxn ang="0">
                        <a:pos x="45" y="75"/>
                      </a:cxn>
                      <a:cxn ang="0">
                        <a:pos x="71" y="47"/>
                      </a:cxn>
                      <a:cxn ang="0">
                        <a:pos x="104" y="25"/>
                      </a:cxn>
                      <a:cxn ang="0">
                        <a:pos x="138" y="9"/>
                      </a:cxn>
                      <a:cxn ang="0">
                        <a:pos x="177" y="1"/>
                      </a:cxn>
                      <a:cxn ang="0">
                        <a:pos x="219" y="1"/>
                      </a:cxn>
                      <a:cxn ang="0">
                        <a:pos x="257" y="9"/>
                      </a:cxn>
                      <a:cxn ang="0">
                        <a:pos x="293" y="25"/>
                      </a:cxn>
                      <a:cxn ang="0">
                        <a:pos x="324" y="47"/>
                      </a:cxn>
                      <a:cxn ang="0">
                        <a:pos x="350" y="75"/>
                      </a:cxn>
                      <a:cxn ang="0">
                        <a:pos x="371" y="108"/>
                      </a:cxn>
                      <a:cxn ang="0">
                        <a:pos x="386" y="145"/>
                      </a:cxn>
                      <a:cxn ang="0">
                        <a:pos x="394" y="185"/>
                      </a:cxn>
                    </a:cxnLst>
                    <a:rect l="0" t="0" r="r" b="b"/>
                    <a:pathLst>
                      <a:path w="395" h="412">
                        <a:moveTo>
                          <a:pt x="395" y="206"/>
                        </a:moveTo>
                        <a:lnTo>
                          <a:pt x="394" y="227"/>
                        </a:lnTo>
                        <a:lnTo>
                          <a:pt x="392" y="248"/>
                        </a:lnTo>
                        <a:lnTo>
                          <a:pt x="386" y="267"/>
                        </a:lnTo>
                        <a:lnTo>
                          <a:pt x="380" y="287"/>
                        </a:lnTo>
                        <a:lnTo>
                          <a:pt x="371" y="304"/>
                        </a:lnTo>
                        <a:lnTo>
                          <a:pt x="362" y="321"/>
                        </a:lnTo>
                        <a:lnTo>
                          <a:pt x="350" y="337"/>
                        </a:lnTo>
                        <a:lnTo>
                          <a:pt x="338" y="352"/>
                        </a:lnTo>
                        <a:lnTo>
                          <a:pt x="324" y="365"/>
                        </a:lnTo>
                        <a:lnTo>
                          <a:pt x="309" y="377"/>
                        </a:lnTo>
                        <a:lnTo>
                          <a:pt x="293" y="387"/>
                        </a:lnTo>
                        <a:lnTo>
                          <a:pt x="275" y="396"/>
                        </a:lnTo>
                        <a:lnTo>
                          <a:pt x="257" y="403"/>
                        </a:lnTo>
                        <a:lnTo>
                          <a:pt x="238" y="408"/>
                        </a:lnTo>
                        <a:lnTo>
                          <a:pt x="219" y="411"/>
                        </a:lnTo>
                        <a:lnTo>
                          <a:pt x="198" y="412"/>
                        </a:lnTo>
                        <a:lnTo>
                          <a:pt x="177" y="411"/>
                        </a:lnTo>
                        <a:lnTo>
                          <a:pt x="158" y="408"/>
                        </a:lnTo>
                        <a:lnTo>
                          <a:pt x="138" y="403"/>
                        </a:lnTo>
                        <a:lnTo>
                          <a:pt x="121" y="396"/>
                        </a:lnTo>
                        <a:lnTo>
                          <a:pt x="104" y="387"/>
                        </a:lnTo>
                        <a:lnTo>
                          <a:pt x="86" y="377"/>
                        </a:lnTo>
                        <a:lnTo>
                          <a:pt x="71" y="365"/>
                        </a:lnTo>
                        <a:lnTo>
                          <a:pt x="58" y="352"/>
                        </a:lnTo>
                        <a:lnTo>
                          <a:pt x="45" y="337"/>
                        </a:lnTo>
                        <a:lnTo>
                          <a:pt x="33" y="321"/>
                        </a:lnTo>
                        <a:lnTo>
                          <a:pt x="24" y="304"/>
                        </a:lnTo>
                        <a:lnTo>
                          <a:pt x="15" y="287"/>
                        </a:lnTo>
                        <a:lnTo>
                          <a:pt x="9" y="267"/>
                        </a:lnTo>
                        <a:lnTo>
                          <a:pt x="3" y="248"/>
                        </a:lnTo>
                        <a:lnTo>
                          <a:pt x="1" y="227"/>
                        </a:lnTo>
                        <a:lnTo>
                          <a:pt x="0" y="206"/>
                        </a:lnTo>
                        <a:lnTo>
                          <a:pt x="1" y="185"/>
                        </a:lnTo>
                        <a:lnTo>
                          <a:pt x="3" y="165"/>
                        </a:lnTo>
                        <a:lnTo>
                          <a:pt x="9" y="145"/>
                        </a:lnTo>
                        <a:lnTo>
                          <a:pt x="15" y="126"/>
                        </a:lnTo>
                        <a:lnTo>
                          <a:pt x="24" y="108"/>
                        </a:lnTo>
                        <a:lnTo>
                          <a:pt x="33" y="91"/>
                        </a:lnTo>
                        <a:lnTo>
                          <a:pt x="45" y="75"/>
                        </a:lnTo>
                        <a:lnTo>
                          <a:pt x="58" y="60"/>
                        </a:lnTo>
                        <a:lnTo>
                          <a:pt x="71" y="47"/>
                        </a:lnTo>
                        <a:lnTo>
                          <a:pt x="86" y="36"/>
                        </a:lnTo>
                        <a:lnTo>
                          <a:pt x="104" y="25"/>
                        </a:lnTo>
                        <a:lnTo>
                          <a:pt x="121" y="16"/>
                        </a:lnTo>
                        <a:lnTo>
                          <a:pt x="138" y="9"/>
                        </a:lnTo>
                        <a:lnTo>
                          <a:pt x="158" y="5"/>
                        </a:lnTo>
                        <a:lnTo>
                          <a:pt x="177" y="1"/>
                        </a:lnTo>
                        <a:lnTo>
                          <a:pt x="198" y="0"/>
                        </a:lnTo>
                        <a:lnTo>
                          <a:pt x="219" y="1"/>
                        </a:lnTo>
                        <a:lnTo>
                          <a:pt x="238" y="5"/>
                        </a:lnTo>
                        <a:lnTo>
                          <a:pt x="257" y="9"/>
                        </a:lnTo>
                        <a:lnTo>
                          <a:pt x="275" y="16"/>
                        </a:lnTo>
                        <a:lnTo>
                          <a:pt x="293" y="25"/>
                        </a:lnTo>
                        <a:lnTo>
                          <a:pt x="309" y="36"/>
                        </a:lnTo>
                        <a:lnTo>
                          <a:pt x="324" y="47"/>
                        </a:lnTo>
                        <a:lnTo>
                          <a:pt x="338" y="60"/>
                        </a:lnTo>
                        <a:lnTo>
                          <a:pt x="350" y="75"/>
                        </a:lnTo>
                        <a:lnTo>
                          <a:pt x="362" y="91"/>
                        </a:lnTo>
                        <a:lnTo>
                          <a:pt x="371" y="108"/>
                        </a:lnTo>
                        <a:lnTo>
                          <a:pt x="380" y="126"/>
                        </a:lnTo>
                        <a:lnTo>
                          <a:pt x="386" y="145"/>
                        </a:lnTo>
                        <a:lnTo>
                          <a:pt x="392" y="165"/>
                        </a:lnTo>
                        <a:lnTo>
                          <a:pt x="394" y="185"/>
                        </a:lnTo>
                        <a:lnTo>
                          <a:pt x="395" y="206"/>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0" name="Freeform 226"/>
                  <p:cNvSpPr>
                    <a:spLocks/>
                  </p:cNvSpPr>
                  <p:nvPr/>
                </p:nvSpPr>
                <p:spPr bwMode="auto">
                  <a:xfrm>
                    <a:off x="4174" y="2335"/>
                    <a:ext cx="198" cy="207"/>
                  </a:xfrm>
                  <a:custGeom>
                    <a:avLst/>
                    <a:gdLst/>
                    <a:ahLst/>
                    <a:cxnLst>
                      <a:cxn ang="0">
                        <a:pos x="395" y="206"/>
                      </a:cxn>
                      <a:cxn ang="0">
                        <a:pos x="392" y="248"/>
                      </a:cxn>
                      <a:cxn ang="0">
                        <a:pos x="380" y="287"/>
                      </a:cxn>
                      <a:cxn ang="0">
                        <a:pos x="362" y="321"/>
                      </a:cxn>
                      <a:cxn ang="0">
                        <a:pos x="338" y="352"/>
                      </a:cxn>
                      <a:cxn ang="0">
                        <a:pos x="309" y="377"/>
                      </a:cxn>
                      <a:cxn ang="0">
                        <a:pos x="275" y="396"/>
                      </a:cxn>
                      <a:cxn ang="0">
                        <a:pos x="238" y="408"/>
                      </a:cxn>
                      <a:cxn ang="0">
                        <a:pos x="198" y="412"/>
                      </a:cxn>
                      <a:cxn ang="0">
                        <a:pos x="177" y="411"/>
                      </a:cxn>
                      <a:cxn ang="0">
                        <a:pos x="138" y="403"/>
                      </a:cxn>
                      <a:cxn ang="0">
                        <a:pos x="104" y="387"/>
                      </a:cxn>
                      <a:cxn ang="0">
                        <a:pos x="71" y="365"/>
                      </a:cxn>
                      <a:cxn ang="0">
                        <a:pos x="45" y="337"/>
                      </a:cxn>
                      <a:cxn ang="0">
                        <a:pos x="24" y="304"/>
                      </a:cxn>
                      <a:cxn ang="0">
                        <a:pos x="9" y="267"/>
                      </a:cxn>
                      <a:cxn ang="0">
                        <a:pos x="1" y="227"/>
                      </a:cxn>
                      <a:cxn ang="0">
                        <a:pos x="0" y="206"/>
                      </a:cxn>
                      <a:cxn ang="0">
                        <a:pos x="3" y="165"/>
                      </a:cxn>
                      <a:cxn ang="0">
                        <a:pos x="15" y="126"/>
                      </a:cxn>
                      <a:cxn ang="0">
                        <a:pos x="33" y="91"/>
                      </a:cxn>
                      <a:cxn ang="0">
                        <a:pos x="58" y="60"/>
                      </a:cxn>
                      <a:cxn ang="0">
                        <a:pos x="86" y="36"/>
                      </a:cxn>
                      <a:cxn ang="0">
                        <a:pos x="121" y="16"/>
                      </a:cxn>
                      <a:cxn ang="0">
                        <a:pos x="158" y="5"/>
                      </a:cxn>
                      <a:cxn ang="0">
                        <a:pos x="198" y="0"/>
                      </a:cxn>
                      <a:cxn ang="0">
                        <a:pos x="219" y="1"/>
                      </a:cxn>
                      <a:cxn ang="0">
                        <a:pos x="257" y="9"/>
                      </a:cxn>
                      <a:cxn ang="0">
                        <a:pos x="293" y="25"/>
                      </a:cxn>
                      <a:cxn ang="0">
                        <a:pos x="324" y="47"/>
                      </a:cxn>
                      <a:cxn ang="0">
                        <a:pos x="350" y="75"/>
                      </a:cxn>
                      <a:cxn ang="0">
                        <a:pos x="371" y="108"/>
                      </a:cxn>
                      <a:cxn ang="0">
                        <a:pos x="386" y="145"/>
                      </a:cxn>
                      <a:cxn ang="0">
                        <a:pos x="394" y="185"/>
                      </a:cxn>
                    </a:cxnLst>
                    <a:rect l="0" t="0" r="r" b="b"/>
                    <a:pathLst>
                      <a:path w="395" h="412">
                        <a:moveTo>
                          <a:pt x="395" y="206"/>
                        </a:moveTo>
                        <a:lnTo>
                          <a:pt x="395" y="206"/>
                        </a:lnTo>
                        <a:lnTo>
                          <a:pt x="394" y="227"/>
                        </a:lnTo>
                        <a:lnTo>
                          <a:pt x="392" y="248"/>
                        </a:lnTo>
                        <a:lnTo>
                          <a:pt x="386" y="267"/>
                        </a:lnTo>
                        <a:lnTo>
                          <a:pt x="380" y="287"/>
                        </a:lnTo>
                        <a:lnTo>
                          <a:pt x="371" y="304"/>
                        </a:lnTo>
                        <a:lnTo>
                          <a:pt x="362" y="321"/>
                        </a:lnTo>
                        <a:lnTo>
                          <a:pt x="350" y="337"/>
                        </a:lnTo>
                        <a:lnTo>
                          <a:pt x="338" y="352"/>
                        </a:lnTo>
                        <a:lnTo>
                          <a:pt x="324" y="365"/>
                        </a:lnTo>
                        <a:lnTo>
                          <a:pt x="309" y="377"/>
                        </a:lnTo>
                        <a:lnTo>
                          <a:pt x="293" y="387"/>
                        </a:lnTo>
                        <a:lnTo>
                          <a:pt x="275" y="396"/>
                        </a:lnTo>
                        <a:lnTo>
                          <a:pt x="257" y="403"/>
                        </a:lnTo>
                        <a:lnTo>
                          <a:pt x="238" y="408"/>
                        </a:lnTo>
                        <a:lnTo>
                          <a:pt x="219" y="411"/>
                        </a:lnTo>
                        <a:lnTo>
                          <a:pt x="198" y="412"/>
                        </a:lnTo>
                        <a:lnTo>
                          <a:pt x="198" y="412"/>
                        </a:lnTo>
                        <a:lnTo>
                          <a:pt x="177" y="411"/>
                        </a:lnTo>
                        <a:lnTo>
                          <a:pt x="158" y="408"/>
                        </a:lnTo>
                        <a:lnTo>
                          <a:pt x="138" y="403"/>
                        </a:lnTo>
                        <a:lnTo>
                          <a:pt x="121" y="396"/>
                        </a:lnTo>
                        <a:lnTo>
                          <a:pt x="104" y="387"/>
                        </a:lnTo>
                        <a:lnTo>
                          <a:pt x="86" y="377"/>
                        </a:lnTo>
                        <a:lnTo>
                          <a:pt x="71" y="365"/>
                        </a:lnTo>
                        <a:lnTo>
                          <a:pt x="58" y="352"/>
                        </a:lnTo>
                        <a:lnTo>
                          <a:pt x="45" y="337"/>
                        </a:lnTo>
                        <a:lnTo>
                          <a:pt x="33" y="321"/>
                        </a:lnTo>
                        <a:lnTo>
                          <a:pt x="24" y="304"/>
                        </a:lnTo>
                        <a:lnTo>
                          <a:pt x="15" y="287"/>
                        </a:lnTo>
                        <a:lnTo>
                          <a:pt x="9" y="267"/>
                        </a:lnTo>
                        <a:lnTo>
                          <a:pt x="3" y="248"/>
                        </a:lnTo>
                        <a:lnTo>
                          <a:pt x="1" y="227"/>
                        </a:lnTo>
                        <a:lnTo>
                          <a:pt x="0" y="206"/>
                        </a:lnTo>
                        <a:lnTo>
                          <a:pt x="0" y="206"/>
                        </a:lnTo>
                        <a:lnTo>
                          <a:pt x="1" y="185"/>
                        </a:lnTo>
                        <a:lnTo>
                          <a:pt x="3" y="165"/>
                        </a:lnTo>
                        <a:lnTo>
                          <a:pt x="9" y="145"/>
                        </a:lnTo>
                        <a:lnTo>
                          <a:pt x="15" y="126"/>
                        </a:lnTo>
                        <a:lnTo>
                          <a:pt x="24" y="108"/>
                        </a:lnTo>
                        <a:lnTo>
                          <a:pt x="33" y="91"/>
                        </a:lnTo>
                        <a:lnTo>
                          <a:pt x="45" y="75"/>
                        </a:lnTo>
                        <a:lnTo>
                          <a:pt x="58" y="60"/>
                        </a:lnTo>
                        <a:lnTo>
                          <a:pt x="71" y="47"/>
                        </a:lnTo>
                        <a:lnTo>
                          <a:pt x="86" y="36"/>
                        </a:lnTo>
                        <a:lnTo>
                          <a:pt x="104" y="25"/>
                        </a:lnTo>
                        <a:lnTo>
                          <a:pt x="121" y="16"/>
                        </a:lnTo>
                        <a:lnTo>
                          <a:pt x="138" y="9"/>
                        </a:lnTo>
                        <a:lnTo>
                          <a:pt x="158" y="5"/>
                        </a:lnTo>
                        <a:lnTo>
                          <a:pt x="177" y="1"/>
                        </a:lnTo>
                        <a:lnTo>
                          <a:pt x="198" y="0"/>
                        </a:lnTo>
                        <a:lnTo>
                          <a:pt x="198" y="0"/>
                        </a:lnTo>
                        <a:lnTo>
                          <a:pt x="219" y="1"/>
                        </a:lnTo>
                        <a:lnTo>
                          <a:pt x="238" y="5"/>
                        </a:lnTo>
                        <a:lnTo>
                          <a:pt x="257" y="9"/>
                        </a:lnTo>
                        <a:lnTo>
                          <a:pt x="275" y="16"/>
                        </a:lnTo>
                        <a:lnTo>
                          <a:pt x="293" y="25"/>
                        </a:lnTo>
                        <a:lnTo>
                          <a:pt x="309" y="36"/>
                        </a:lnTo>
                        <a:lnTo>
                          <a:pt x="324" y="47"/>
                        </a:lnTo>
                        <a:lnTo>
                          <a:pt x="338" y="60"/>
                        </a:lnTo>
                        <a:lnTo>
                          <a:pt x="350" y="75"/>
                        </a:lnTo>
                        <a:lnTo>
                          <a:pt x="362" y="91"/>
                        </a:lnTo>
                        <a:lnTo>
                          <a:pt x="371" y="108"/>
                        </a:lnTo>
                        <a:lnTo>
                          <a:pt x="380" y="126"/>
                        </a:lnTo>
                        <a:lnTo>
                          <a:pt x="386" y="145"/>
                        </a:lnTo>
                        <a:lnTo>
                          <a:pt x="392" y="165"/>
                        </a:lnTo>
                        <a:lnTo>
                          <a:pt x="394" y="185"/>
                        </a:lnTo>
                        <a:lnTo>
                          <a:pt x="395" y="206"/>
                        </a:lnTo>
                      </a:path>
                    </a:pathLst>
                  </a:custGeom>
                  <a:solidFill>
                    <a:srgbClr val="99CCFF"/>
                  </a:solidFill>
                  <a:ln w="0">
                    <a:solidFill>
                      <a:srgbClr val="A9A9A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1" name="Freeform 227"/>
                  <p:cNvSpPr>
                    <a:spLocks/>
                  </p:cNvSpPr>
                  <p:nvPr/>
                </p:nvSpPr>
                <p:spPr bwMode="auto">
                  <a:xfrm>
                    <a:off x="4230" y="2422"/>
                    <a:ext cx="198" cy="207"/>
                  </a:xfrm>
                  <a:custGeom>
                    <a:avLst/>
                    <a:gdLst/>
                    <a:ahLst/>
                    <a:cxnLst>
                      <a:cxn ang="0">
                        <a:pos x="395" y="229"/>
                      </a:cxn>
                      <a:cxn ang="0">
                        <a:pos x="387" y="269"/>
                      </a:cxn>
                      <a:cxn ang="0">
                        <a:pos x="372" y="306"/>
                      </a:cxn>
                      <a:cxn ang="0">
                        <a:pos x="351" y="340"/>
                      </a:cxn>
                      <a:cxn ang="0">
                        <a:pos x="323" y="367"/>
                      </a:cxn>
                      <a:cxn ang="0">
                        <a:pos x="292" y="389"/>
                      </a:cxn>
                      <a:cxn ang="0">
                        <a:pos x="257" y="404"/>
                      </a:cxn>
                      <a:cxn ang="0">
                        <a:pos x="219" y="412"/>
                      </a:cxn>
                      <a:cxn ang="0">
                        <a:pos x="177" y="412"/>
                      </a:cxn>
                      <a:cxn ang="0">
                        <a:pos x="138" y="404"/>
                      </a:cxn>
                      <a:cxn ang="0">
                        <a:pos x="103" y="389"/>
                      </a:cxn>
                      <a:cxn ang="0">
                        <a:pos x="71" y="367"/>
                      </a:cxn>
                      <a:cxn ang="0">
                        <a:pos x="45" y="340"/>
                      </a:cxn>
                      <a:cxn ang="0">
                        <a:pos x="24" y="306"/>
                      </a:cxn>
                      <a:cxn ang="0">
                        <a:pos x="9" y="269"/>
                      </a:cxn>
                      <a:cxn ang="0">
                        <a:pos x="1" y="229"/>
                      </a:cxn>
                      <a:cxn ang="0">
                        <a:pos x="1" y="187"/>
                      </a:cxn>
                      <a:cxn ang="0">
                        <a:pos x="9" y="146"/>
                      </a:cxn>
                      <a:cxn ang="0">
                        <a:pos x="24" y="108"/>
                      </a:cxn>
                      <a:cxn ang="0">
                        <a:pos x="45" y="75"/>
                      </a:cxn>
                      <a:cxn ang="0">
                        <a:pos x="71" y="47"/>
                      </a:cxn>
                      <a:cxn ang="0">
                        <a:pos x="103" y="25"/>
                      </a:cxn>
                      <a:cxn ang="0">
                        <a:pos x="138" y="9"/>
                      </a:cxn>
                      <a:cxn ang="0">
                        <a:pos x="177" y="1"/>
                      </a:cxn>
                      <a:cxn ang="0">
                        <a:pos x="219" y="1"/>
                      </a:cxn>
                      <a:cxn ang="0">
                        <a:pos x="257" y="9"/>
                      </a:cxn>
                      <a:cxn ang="0">
                        <a:pos x="292" y="25"/>
                      </a:cxn>
                      <a:cxn ang="0">
                        <a:pos x="323" y="47"/>
                      </a:cxn>
                      <a:cxn ang="0">
                        <a:pos x="351" y="75"/>
                      </a:cxn>
                      <a:cxn ang="0">
                        <a:pos x="372" y="108"/>
                      </a:cxn>
                      <a:cxn ang="0">
                        <a:pos x="387" y="146"/>
                      </a:cxn>
                      <a:cxn ang="0">
                        <a:pos x="395" y="187"/>
                      </a:cxn>
                    </a:cxnLst>
                    <a:rect l="0" t="0" r="r" b="b"/>
                    <a:pathLst>
                      <a:path w="396" h="413">
                        <a:moveTo>
                          <a:pt x="396" y="208"/>
                        </a:moveTo>
                        <a:lnTo>
                          <a:pt x="395" y="229"/>
                        </a:lnTo>
                        <a:lnTo>
                          <a:pt x="393" y="250"/>
                        </a:lnTo>
                        <a:lnTo>
                          <a:pt x="387" y="269"/>
                        </a:lnTo>
                        <a:lnTo>
                          <a:pt x="380" y="289"/>
                        </a:lnTo>
                        <a:lnTo>
                          <a:pt x="372" y="306"/>
                        </a:lnTo>
                        <a:lnTo>
                          <a:pt x="363" y="324"/>
                        </a:lnTo>
                        <a:lnTo>
                          <a:pt x="351" y="340"/>
                        </a:lnTo>
                        <a:lnTo>
                          <a:pt x="338" y="354"/>
                        </a:lnTo>
                        <a:lnTo>
                          <a:pt x="323" y="367"/>
                        </a:lnTo>
                        <a:lnTo>
                          <a:pt x="308" y="379"/>
                        </a:lnTo>
                        <a:lnTo>
                          <a:pt x="292" y="389"/>
                        </a:lnTo>
                        <a:lnTo>
                          <a:pt x="275" y="397"/>
                        </a:lnTo>
                        <a:lnTo>
                          <a:pt x="257" y="404"/>
                        </a:lnTo>
                        <a:lnTo>
                          <a:pt x="238" y="409"/>
                        </a:lnTo>
                        <a:lnTo>
                          <a:pt x="219" y="412"/>
                        </a:lnTo>
                        <a:lnTo>
                          <a:pt x="198" y="413"/>
                        </a:lnTo>
                        <a:lnTo>
                          <a:pt x="177" y="412"/>
                        </a:lnTo>
                        <a:lnTo>
                          <a:pt x="158" y="409"/>
                        </a:lnTo>
                        <a:lnTo>
                          <a:pt x="138" y="404"/>
                        </a:lnTo>
                        <a:lnTo>
                          <a:pt x="121" y="397"/>
                        </a:lnTo>
                        <a:lnTo>
                          <a:pt x="103" y="389"/>
                        </a:lnTo>
                        <a:lnTo>
                          <a:pt x="86" y="379"/>
                        </a:lnTo>
                        <a:lnTo>
                          <a:pt x="71" y="367"/>
                        </a:lnTo>
                        <a:lnTo>
                          <a:pt x="57" y="354"/>
                        </a:lnTo>
                        <a:lnTo>
                          <a:pt x="45" y="340"/>
                        </a:lnTo>
                        <a:lnTo>
                          <a:pt x="33" y="324"/>
                        </a:lnTo>
                        <a:lnTo>
                          <a:pt x="24" y="306"/>
                        </a:lnTo>
                        <a:lnTo>
                          <a:pt x="15" y="289"/>
                        </a:lnTo>
                        <a:lnTo>
                          <a:pt x="9" y="269"/>
                        </a:lnTo>
                        <a:lnTo>
                          <a:pt x="3" y="250"/>
                        </a:lnTo>
                        <a:lnTo>
                          <a:pt x="1" y="229"/>
                        </a:lnTo>
                        <a:lnTo>
                          <a:pt x="0" y="208"/>
                        </a:lnTo>
                        <a:lnTo>
                          <a:pt x="1" y="187"/>
                        </a:lnTo>
                        <a:lnTo>
                          <a:pt x="3" y="166"/>
                        </a:lnTo>
                        <a:lnTo>
                          <a:pt x="9" y="146"/>
                        </a:lnTo>
                        <a:lnTo>
                          <a:pt x="15" y="127"/>
                        </a:lnTo>
                        <a:lnTo>
                          <a:pt x="24" y="108"/>
                        </a:lnTo>
                        <a:lnTo>
                          <a:pt x="33" y="91"/>
                        </a:lnTo>
                        <a:lnTo>
                          <a:pt x="45" y="75"/>
                        </a:lnTo>
                        <a:lnTo>
                          <a:pt x="57" y="61"/>
                        </a:lnTo>
                        <a:lnTo>
                          <a:pt x="71" y="47"/>
                        </a:lnTo>
                        <a:lnTo>
                          <a:pt x="86" y="36"/>
                        </a:lnTo>
                        <a:lnTo>
                          <a:pt x="103" y="25"/>
                        </a:lnTo>
                        <a:lnTo>
                          <a:pt x="121" y="16"/>
                        </a:lnTo>
                        <a:lnTo>
                          <a:pt x="138" y="9"/>
                        </a:lnTo>
                        <a:lnTo>
                          <a:pt x="158" y="5"/>
                        </a:lnTo>
                        <a:lnTo>
                          <a:pt x="177" y="1"/>
                        </a:lnTo>
                        <a:lnTo>
                          <a:pt x="198" y="0"/>
                        </a:lnTo>
                        <a:lnTo>
                          <a:pt x="219" y="1"/>
                        </a:lnTo>
                        <a:lnTo>
                          <a:pt x="238" y="5"/>
                        </a:lnTo>
                        <a:lnTo>
                          <a:pt x="257" y="9"/>
                        </a:lnTo>
                        <a:lnTo>
                          <a:pt x="275" y="16"/>
                        </a:lnTo>
                        <a:lnTo>
                          <a:pt x="292" y="25"/>
                        </a:lnTo>
                        <a:lnTo>
                          <a:pt x="308" y="36"/>
                        </a:lnTo>
                        <a:lnTo>
                          <a:pt x="323" y="47"/>
                        </a:lnTo>
                        <a:lnTo>
                          <a:pt x="338" y="61"/>
                        </a:lnTo>
                        <a:lnTo>
                          <a:pt x="351" y="75"/>
                        </a:lnTo>
                        <a:lnTo>
                          <a:pt x="363" y="91"/>
                        </a:lnTo>
                        <a:lnTo>
                          <a:pt x="372" y="108"/>
                        </a:lnTo>
                        <a:lnTo>
                          <a:pt x="380" y="127"/>
                        </a:lnTo>
                        <a:lnTo>
                          <a:pt x="387" y="146"/>
                        </a:lnTo>
                        <a:lnTo>
                          <a:pt x="393" y="166"/>
                        </a:lnTo>
                        <a:lnTo>
                          <a:pt x="395" y="187"/>
                        </a:lnTo>
                        <a:lnTo>
                          <a:pt x="396" y="208"/>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2" name="Freeform 228"/>
                  <p:cNvSpPr>
                    <a:spLocks/>
                  </p:cNvSpPr>
                  <p:nvPr/>
                </p:nvSpPr>
                <p:spPr bwMode="auto">
                  <a:xfrm>
                    <a:off x="4230" y="2422"/>
                    <a:ext cx="198" cy="207"/>
                  </a:xfrm>
                  <a:custGeom>
                    <a:avLst/>
                    <a:gdLst/>
                    <a:ahLst/>
                    <a:cxnLst>
                      <a:cxn ang="0">
                        <a:pos x="396" y="208"/>
                      </a:cxn>
                      <a:cxn ang="0">
                        <a:pos x="393" y="250"/>
                      </a:cxn>
                      <a:cxn ang="0">
                        <a:pos x="380" y="289"/>
                      </a:cxn>
                      <a:cxn ang="0">
                        <a:pos x="363" y="324"/>
                      </a:cxn>
                      <a:cxn ang="0">
                        <a:pos x="338" y="354"/>
                      </a:cxn>
                      <a:cxn ang="0">
                        <a:pos x="308" y="379"/>
                      </a:cxn>
                      <a:cxn ang="0">
                        <a:pos x="275" y="397"/>
                      </a:cxn>
                      <a:cxn ang="0">
                        <a:pos x="238" y="409"/>
                      </a:cxn>
                      <a:cxn ang="0">
                        <a:pos x="198" y="413"/>
                      </a:cxn>
                      <a:cxn ang="0">
                        <a:pos x="177" y="412"/>
                      </a:cxn>
                      <a:cxn ang="0">
                        <a:pos x="138" y="404"/>
                      </a:cxn>
                      <a:cxn ang="0">
                        <a:pos x="103" y="389"/>
                      </a:cxn>
                      <a:cxn ang="0">
                        <a:pos x="71" y="367"/>
                      </a:cxn>
                      <a:cxn ang="0">
                        <a:pos x="45" y="340"/>
                      </a:cxn>
                      <a:cxn ang="0">
                        <a:pos x="24" y="306"/>
                      </a:cxn>
                      <a:cxn ang="0">
                        <a:pos x="9" y="269"/>
                      </a:cxn>
                      <a:cxn ang="0">
                        <a:pos x="1" y="229"/>
                      </a:cxn>
                      <a:cxn ang="0">
                        <a:pos x="0" y="208"/>
                      </a:cxn>
                      <a:cxn ang="0">
                        <a:pos x="3" y="166"/>
                      </a:cxn>
                      <a:cxn ang="0">
                        <a:pos x="15" y="127"/>
                      </a:cxn>
                      <a:cxn ang="0">
                        <a:pos x="33" y="91"/>
                      </a:cxn>
                      <a:cxn ang="0">
                        <a:pos x="57" y="61"/>
                      </a:cxn>
                      <a:cxn ang="0">
                        <a:pos x="86" y="36"/>
                      </a:cxn>
                      <a:cxn ang="0">
                        <a:pos x="121" y="16"/>
                      </a:cxn>
                      <a:cxn ang="0">
                        <a:pos x="158" y="5"/>
                      </a:cxn>
                      <a:cxn ang="0">
                        <a:pos x="198" y="0"/>
                      </a:cxn>
                      <a:cxn ang="0">
                        <a:pos x="219" y="1"/>
                      </a:cxn>
                      <a:cxn ang="0">
                        <a:pos x="257" y="9"/>
                      </a:cxn>
                      <a:cxn ang="0">
                        <a:pos x="292" y="25"/>
                      </a:cxn>
                      <a:cxn ang="0">
                        <a:pos x="323" y="47"/>
                      </a:cxn>
                      <a:cxn ang="0">
                        <a:pos x="351" y="75"/>
                      </a:cxn>
                      <a:cxn ang="0">
                        <a:pos x="372" y="108"/>
                      </a:cxn>
                      <a:cxn ang="0">
                        <a:pos x="387" y="146"/>
                      </a:cxn>
                      <a:cxn ang="0">
                        <a:pos x="395" y="187"/>
                      </a:cxn>
                    </a:cxnLst>
                    <a:rect l="0" t="0" r="r" b="b"/>
                    <a:pathLst>
                      <a:path w="396" h="413">
                        <a:moveTo>
                          <a:pt x="396" y="208"/>
                        </a:moveTo>
                        <a:lnTo>
                          <a:pt x="396" y="208"/>
                        </a:lnTo>
                        <a:lnTo>
                          <a:pt x="395" y="229"/>
                        </a:lnTo>
                        <a:lnTo>
                          <a:pt x="393" y="250"/>
                        </a:lnTo>
                        <a:lnTo>
                          <a:pt x="387" y="269"/>
                        </a:lnTo>
                        <a:lnTo>
                          <a:pt x="380" y="289"/>
                        </a:lnTo>
                        <a:lnTo>
                          <a:pt x="372" y="306"/>
                        </a:lnTo>
                        <a:lnTo>
                          <a:pt x="363" y="324"/>
                        </a:lnTo>
                        <a:lnTo>
                          <a:pt x="351" y="340"/>
                        </a:lnTo>
                        <a:lnTo>
                          <a:pt x="338" y="354"/>
                        </a:lnTo>
                        <a:lnTo>
                          <a:pt x="323" y="367"/>
                        </a:lnTo>
                        <a:lnTo>
                          <a:pt x="308" y="379"/>
                        </a:lnTo>
                        <a:lnTo>
                          <a:pt x="292" y="389"/>
                        </a:lnTo>
                        <a:lnTo>
                          <a:pt x="275" y="397"/>
                        </a:lnTo>
                        <a:lnTo>
                          <a:pt x="257" y="404"/>
                        </a:lnTo>
                        <a:lnTo>
                          <a:pt x="238" y="409"/>
                        </a:lnTo>
                        <a:lnTo>
                          <a:pt x="219" y="412"/>
                        </a:lnTo>
                        <a:lnTo>
                          <a:pt x="198" y="413"/>
                        </a:lnTo>
                        <a:lnTo>
                          <a:pt x="198" y="413"/>
                        </a:lnTo>
                        <a:lnTo>
                          <a:pt x="177" y="412"/>
                        </a:lnTo>
                        <a:lnTo>
                          <a:pt x="158" y="409"/>
                        </a:lnTo>
                        <a:lnTo>
                          <a:pt x="138" y="404"/>
                        </a:lnTo>
                        <a:lnTo>
                          <a:pt x="121" y="397"/>
                        </a:lnTo>
                        <a:lnTo>
                          <a:pt x="103" y="389"/>
                        </a:lnTo>
                        <a:lnTo>
                          <a:pt x="86" y="379"/>
                        </a:lnTo>
                        <a:lnTo>
                          <a:pt x="71" y="367"/>
                        </a:lnTo>
                        <a:lnTo>
                          <a:pt x="57" y="354"/>
                        </a:lnTo>
                        <a:lnTo>
                          <a:pt x="45" y="340"/>
                        </a:lnTo>
                        <a:lnTo>
                          <a:pt x="33" y="324"/>
                        </a:lnTo>
                        <a:lnTo>
                          <a:pt x="24" y="306"/>
                        </a:lnTo>
                        <a:lnTo>
                          <a:pt x="15" y="289"/>
                        </a:lnTo>
                        <a:lnTo>
                          <a:pt x="9" y="269"/>
                        </a:lnTo>
                        <a:lnTo>
                          <a:pt x="3" y="250"/>
                        </a:lnTo>
                        <a:lnTo>
                          <a:pt x="1" y="229"/>
                        </a:lnTo>
                        <a:lnTo>
                          <a:pt x="0" y="208"/>
                        </a:lnTo>
                        <a:lnTo>
                          <a:pt x="0" y="208"/>
                        </a:lnTo>
                        <a:lnTo>
                          <a:pt x="1" y="187"/>
                        </a:lnTo>
                        <a:lnTo>
                          <a:pt x="3" y="166"/>
                        </a:lnTo>
                        <a:lnTo>
                          <a:pt x="9" y="146"/>
                        </a:lnTo>
                        <a:lnTo>
                          <a:pt x="15" y="127"/>
                        </a:lnTo>
                        <a:lnTo>
                          <a:pt x="24" y="108"/>
                        </a:lnTo>
                        <a:lnTo>
                          <a:pt x="33" y="91"/>
                        </a:lnTo>
                        <a:lnTo>
                          <a:pt x="45" y="75"/>
                        </a:lnTo>
                        <a:lnTo>
                          <a:pt x="57" y="61"/>
                        </a:lnTo>
                        <a:lnTo>
                          <a:pt x="71" y="47"/>
                        </a:lnTo>
                        <a:lnTo>
                          <a:pt x="86" y="36"/>
                        </a:lnTo>
                        <a:lnTo>
                          <a:pt x="103" y="25"/>
                        </a:lnTo>
                        <a:lnTo>
                          <a:pt x="121" y="16"/>
                        </a:lnTo>
                        <a:lnTo>
                          <a:pt x="138" y="9"/>
                        </a:lnTo>
                        <a:lnTo>
                          <a:pt x="158" y="5"/>
                        </a:lnTo>
                        <a:lnTo>
                          <a:pt x="177" y="1"/>
                        </a:lnTo>
                        <a:lnTo>
                          <a:pt x="198" y="0"/>
                        </a:lnTo>
                        <a:lnTo>
                          <a:pt x="198" y="0"/>
                        </a:lnTo>
                        <a:lnTo>
                          <a:pt x="219" y="1"/>
                        </a:lnTo>
                        <a:lnTo>
                          <a:pt x="238" y="5"/>
                        </a:lnTo>
                        <a:lnTo>
                          <a:pt x="257" y="9"/>
                        </a:lnTo>
                        <a:lnTo>
                          <a:pt x="275" y="16"/>
                        </a:lnTo>
                        <a:lnTo>
                          <a:pt x="292" y="25"/>
                        </a:lnTo>
                        <a:lnTo>
                          <a:pt x="308" y="36"/>
                        </a:lnTo>
                        <a:lnTo>
                          <a:pt x="323" y="47"/>
                        </a:lnTo>
                        <a:lnTo>
                          <a:pt x="338" y="61"/>
                        </a:lnTo>
                        <a:lnTo>
                          <a:pt x="351" y="75"/>
                        </a:lnTo>
                        <a:lnTo>
                          <a:pt x="363" y="91"/>
                        </a:lnTo>
                        <a:lnTo>
                          <a:pt x="372" y="108"/>
                        </a:lnTo>
                        <a:lnTo>
                          <a:pt x="380" y="127"/>
                        </a:lnTo>
                        <a:lnTo>
                          <a:pt x="387" y="146"/>
                        </a:lnTo>
                        <a:lnTo>
                          <a:pt x="393" y="166"/>
                        </a:lnTo>
                        <a:lnTo>
                          <a:pt x="395" y="187"/>
                        </a:lnTo>
                        <a:lnTo>
                          <a:pt x="396" y="208"/>
                        </a:lnTo>
                      </a:path>
                    </a:pathLst>
                  </a:custGeom>
                  <a:solidFill>
                    <a:srgbClr val="99CCFF"/>
                  </a:solidFill>
                  <a:ln w="0">
                    <a:solidFill>
                      <a:srgbClr val="A9A9A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3" name="Freeform 229"/>
                  <p:cNvSpPr>
                    <a:spLocks/>
                  </p:cNvSpPr>
                  <p:nvPr/>
                </p:nvSpPr>
                <p:spPr bwMode="auto">
                  <a:xfrm>
                    <a:off x="4245" y="2193"/>
                    <a:ext cx="177" cy="179"/>
                  </a:xfrm>
                  <a:custGeom>
                    <a:avLst/>
                    <a:gdLst/>
                    <a:ahLst/>
                    <a:cxnLst>
                      <a:cxn ang="0">
                        <a:pos x="353" y="180"/>
                      </a:cxn>
                      <a:cxn ang="0">
                        <a:pos x="350" y="216"/>
                      </a:cxn>
                      <a:cxn ang="0">
                        <a:pos x="340" y="249"/>
                      </a:cxn>
                      <a:cxn ang="0">
                        <a:pos x="323" y="279"/>
                      </a:cxn>
                      <a:cxn ang="0">
                        <a:pos x="302" y="306"/>
                      </a:cxn>
                      <a:cxn ang="0">
                        <a:pos x="276" y="327"/>
                      </a:cxn>
                      <a:cxn ang="0">
                        <a:pos x="246" y="345"/>
                      </a:cxn>
                      <a:cxn ang="0">
                        <a:pos x="213" y="355"/>
                      </a:cxn>
                      <a:cxn ang="0">
                        <a:pos x="178" y="359"/>
                      </a:cxn>
                      <a:cxn ang="0">
                        <a:pos x="143" y="355"/>
                      </a:cxn>
                      <a:cxn ang="0">
                        <a:pos x="109" y="345"/>
                      </a:cxn>
                      <a:cxn ang="0">
                        <a:pos x="79" y="327"/>
                      </a:cxn>
                      <a:cxn ang="0">
                        <a:pos x="53" y="306"/>
                      </a:cxn>
                      <a:cxn ang="0">
                        <a:pos x="31" y="279"/>
                      </a:cxn>
                      <a:cxn ang="0">
                        <a:pos x="14" y="249"/>
                      </a:cxn>
                      <a:cxn ang="0">
                        <a:pos x="3" y="216"/>
                      </a:cxn>
                      <a:cxn ang="0">
                        <a:pos x="0" y="180"/>
                      </a:cxn>
                      <a:cxn ang="0">
                        <a:pos x="3" y="144"/>
                      </a:cxn>
                      <a:cxn ang="0">
                        <a:pos x="14" y="110"/>
                      </a:cxn>
                      <a:cxn ang="0">
                        <a:pos x="31" y="80"/>
                      </a:cxn>
                      <a:cxn ang="0">
                        <a:pos x="53" y="53"/>
                      </a:cxn>
                      <a:cxn ang="0">
                        <a:pos x="79" y="31"/>
                      </a:cxn>
                      <a:cxn ang="0">
                        <a:pos x="109" y="14"/>
                      </a:cxn>
                      <a:cxn ang="0">
                        <a:pos x="143" y="4"/>
                      </a:cxn>
                      <a:cxn ang="0">
                        <a:pos x="178" y="0"/>
                      </a:cxn>
                      <a:cxn ang="0">
                        <a:pos x="213" y="4"/>
                      </a:cxn>
                      <a:cxn ang="0">
                        <a:pos x="246" y="14"/>
                      </a:cxn>
                      <a:cxn ang="0">
                        <a:pos x="276" y="31"/>
                      </a:cxn>
                      <a:cxn ang="0">
                        <a:pos x="302" y="53"/>
                      </a:cxn>
                      <a:cxn ang="0">
                        <a:pos x="323" y="80"/>
                      </a:cxn>
                      <a:cxn ang="0">
                        <a:pos x="340" y="110"/>
                      </a:cxn>
                      <a:cxn ang="0">
                        <a:pos x="350" y="144"/>
                      </a:cxn>
                      <a:cxn ang="0">
                        <a:pos x="353" y="180"/>
                      </a:cxn>
                    </a:cxnLst>
                    <a:rect l="0" t="0" r="r" b="b"/>
                    <a:pathLst>
                      <a:path w="353" h="359">
                        <a:moveTo>
                          <a:pt x="353" y="180"/>
                        </a:moveTo>
                        <a:lnTo>
                          <a:pt x="350" y="216"/>
                        </a:lnTo>
                        <a:lnTo>
                          <a:pt x="340" y="249"/>
                        </a:lnTo>
                        <a:lnTo>
                          <a:pt x="323" y="279"/>
                        </a:lnTo>
                        <a:lnTo>
                          <a:pt x="302" y="306"/>
                        </a:lnTo>
                        <a:lnTo>
                          <a:pt x="276" y="327"/>
                        </a:lnTo>
                        <a:lnTo>
                          <a:pt x="246" y="345"/>
                        </a:lnTo>
                        <a:lnTo>
                          <a:pt x="213" y="355"/>
                        </a:lnTo>
                        <a:lnTo>
                          <a:pt x="178" y="359"/>
                        </a:lnTo>
                        <a:lnTo>
                          <a:pt x="143" y="355"/>
                        </a:lnTo>
                        <a:lnTo>
                          <a:pt x="109" y="345"/>
                        </a:lnTo>
                        <a:lnTo>
                          <a:pt x="79" y="327"/>
                        </a:lnTo>
                        <a:lnTo>
                          <a:pt x="53" y="306"/>
                        </a:lnTo>
                        <a:lnTo>
                          <a:pt x="31" y="279"/>
                        </a:lnTo>
                        <a:lnTo>
                          <a:pt x="14" y="249"/>
                        </a:lnTo>
                        <a:lnTo>
                          <a:pt x="3" y="216"/>
                        </a:lnTo>
                        <a:lnTo>
                          <a:pt x="0" y="180"/>
                        </a:lnTo>
                        <a:lnTo>
                          <a:pt x="3" y="144"/>
                        </a:lnTo>
                        <a:lnTo>
                          <a:pt x="14" y="110"/>
                        </a:lnTo>
                        <a:lnTo>
                          <a:pt x="31" y="80"/>
                        </a:lnTo>
                        <a:lnTo>
                          <a:pt x="53" y="53"/>
                        </a:lnTo>
                        <a:lnTo>
                          <a:pt x="79" y="31"/>
                        </a:lnTo>
                        <a:lnTo>
                          <a:pt x="109" y="14"/>
                        </a:lnTo>
                        <a:lnTo>
                          <a:pt x="143" y="4"/>
                        </a:lnTo>
                        <a:lnTo>
                          <a:pt x="178" y="0"/>
                        </a:lnTo>
                        <a:lnTo>
                          <a:pt x="213" y="4"/>
                        </a:lnTo>
                        <a:lnTo>
                          <a:pt x="246" y="14"/>
                        </a:lnTo>
                        <a:lnTo>
                          <a:pt x="276" y="31"/>
                        </a:lnTo>
                        <a:lnTo>
                          <a:pt x="302" y="53"/>
                        </a:lnTo>
                        <a:lnTo>
                          <a:pt x="323" y="80"/>
                        </a:lnTo>
                        <a:lnTo>
                          <a:pt x="340" y="110"/>
                        </a:lnTo>
                        <a:lnTo>
                          <a:pt x="350" y="144"/>
                        </a:lnTo>
                        <a:lnTo>
                          <a:pt x="353" y="180"/>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4" name="Freeform 230"/>
                  <p:cNvSpPr>
                    <a:spLocks/>
                  </p:cNvSpPr>
                  <p:nvPr/>
                </p:nvSpPr>
                <p:spPr bwMode="auto">
                  <a:xfrm>
                    <a:off x="4245" y="2193"/>
                    <a:ext cx="177" cy="179"/>
                  </a:xfrm>
                  <a:custGeom>
                    <a:avLst/>
                    <a:gdLst/>
                    <a:ahLst/>
                    <a:cxnLst>
                      <a:cxn ang="0">
                        <a:pos x="353" y="180"/>
                      </a:cxn>
                      <a:cxn ang="0">
                        <a:pos x="353" y="180"/>
                      </a:cxn>
                      <a:cxn ang="0">
                        <a:pos x="350" y="216"/>
                      </a:cxn>
                      <a:cxn ang="0">
                        <a:pos x="340" y="249"/>
                      </a:cxn>
                      <a:cxn ang="0">
                        <a:pos x="323" y="279"/>
                      </a:cxn>
                      <a:cxn ang="0">
                        <a:pos x="302" y="306"/>
                      </a:cxn>
                      <a:cxn ang="0">
                        <a:pos x="276" y="327"/>
                      </a:cxn>
                      <a:cxn ang="0">
                        <a:pos x="246" y="345"/>
                      </a:cxn>
                      <a:cxn ang="0">
                        <a:pos x="213" y="355"/>
                      </a:cxn>
                      <a:cxn ang="0">
                        <a:pos x="178" y="359"/>
                      </a:cxn>
                      <a:cxn ang="0">
                        <a:pos x="178" y="359"/>
                      </a:cxn>
                      <a:cxn ang="0">
                        <a:pos x="143" y="355"/>
                      </a:cxn>
                      <a:cxn ang="0">
                        <a:pos x="109" y="345"/>
                      </a:cxn>
                      <a:cxn ang="0">
                        <a:pos x="79" y="327"/>
                      </a:cxn>
                      <a:cxn ang="0">
                        <a:pos x="53" y="306"/>
                      </a:cxn>
                      <a:cxn ang="0">
                        <a:pos x="31" y="279"/>
                      </a:cxn>
                      <a:cxn ang="0">
                        <a:pos x="14" y="249"/>
                      </a:cxn>
                      <a:cxn ang="0">
                        <a:pos x="3" y="216"/>
                      </a:cxn>
                      <a:cxn ang="0">
                        <a:pos x="0" y="180"/>
                      </a:cxn>
                      <a:cxn ang="0">
                        <a:pos x="0" y="180"/>
                      </a:cxn>
                      <a:cxn ang="0">
                        <a:pos x="3" y="144"/>
                      </a:cxn>
                      <a:cxn ang="0">
                        <a:pos x="14" y="110"/>
                      </a:cxn>
                      <a:cxn ang="0">
                        <a:pos x="31" y="80"/>
                      </a:cxn>
                      <a:cxn ang="0">
                        <a:pos x="53" y="53"/>
                      </a:cxn>
                      <a:cxn ang="0">
                        <a:pos x="79" y="31"/>
                      </a:cxn>
                      <a:cxn ang="0">
                        <a:pos x="109" y="14"/>
                      </a:cxn>
                      <a:cxn ang="0">
                        <a:pos x="143" y="4"/>
                      </a:cxn>
                      <a:cxn ang="0">
                        <a:pos x="178" y="0"/>
                      </a:cxn>
                      <a:cxn ang="0">
                        <a:pos x="178" y="0"/>
                      </a:cxn>
                      <a:cxn ang="0">
                        <a:pos x="213" y="4"/>
                      </a:cxn>
                      <a:cxn ang="0">
                        <a:pos x="246" y="14"/>
                      </a:cxn>
                      <a:cxn ang="0">
                        <a:pos x="276" y="31"/>
                      </a:cxn>
                      <a:cxn ang="0">
                        <a:pos x="302" y="53"/>
                      </a:cxn>
                      <a:cxn ang="0">
                        <a:pos x="323" y="80"/>
                      </a:cxn>
                      <a:cxn ang="0">
                        <a:pos x="340" y="110"/>
                      </a:cxn>
                      <a:cxn ang="0">
                        <a:pos x="350" y="144"/>
                      </a:cxn>
                      <a:cxn ang="0">
                        <a:pos x="353" y="180"/>
                      </a:cxn>
                    </a:cxnLst>
                    <a:rect l="0" t="0" r="r" b="b"/>
                    <a:pathLst>
                      <a:path w="353" h="359">
                        <a:moveTo>
                          <a:pt x="353" y="180"/>
                        </a:moveTo>
                        <a:lnTo>
                          <a:pt x="353" y="180"/>
                        </a:lnTo>
                        <a:lnTo>
                          <a:pt x="350" y="216"/>
                        </a:lnTo>
                        <a:lnTo>
                          <a:pt x="340" y="249"/>
                        </a:lnTo>
                        <a:lnTo>
                          <a:pt x="323" y="279"/>
                        </a:lnTo>
                        <a:lnTo>
                          <a:pt x="302" y="306"/>
                        </a:lnTo>
                        <a:lnTo>
                          <a:pt x="276" y="327"/>
                        </a:lnTo>
                        <a:lnTo>
                          <a:pt x="246" y="345"/>
                        </a:lnTo>
                        <a:lnTo>
                          <a:pt x="213" y="355"/>
                        </a:lnTo>
                        <a:lnTo>
                          <a:pt x="178" y="359"/>
                        </a:lnTo>
                        <a:lnTo>
                          <a:pt x="178" y="359"/>
                        </a:lnTo>
                        <a:lnTo>
                          <a:pt x="143" y="355"/>
                        </a:lnTo>
                        <a:lnTo>
                          <a:pt x="109" y="345"/>
                        </a:lnTo>
                        <a:lnTo>
                          <a:pt x="79" y="327"/>
                        </a:lnTo>
                        <a:lnTo>
                          <a:pt x="53" y="306"/>
                        </a:lnTo>
                        <a:lnTo>
                          <a:pt x="31" y="279"/>
                        </a:lnTo>
                        <a:lnTo>
                          <a:pt x="14" y="249"/>
                        </a:lnTo>
                        <a:lnTo>
                          <a:pt x="3" y="216"/>
                        </a:lnTo>
                        <a:lnTo>
                          <a:pt x="0" y="180"/>
                        </a:lnTo>
                        <a:lnTo>
                          <a:pt x="0" y="180"/>
                        </a:lnTo>
                        <a:lnTo>
                          <a:pt x="3" y="144"/>
                        </a:lnTo>
                        <a:lnTo>
                          <a:pt x="14" y="110"/>
                        </a:lnTo>
                        <a:lnTo>
                          <a:pt x="31" y="80"/>
                        </a:lnTo>
                        <a:lnTo>
                          <a:pt x="53" y="53"/>
                        </a:lnTo>
                        <a:lnTo>
                          <a:pt x="79" y="31"/>
                        </a:lnTo>
                        <a:lnTo>
                          <a:pt x="109" y="14"/>
                        </a:lnTo>
                        <a:lnTo>
                          <a:pt x="143" y="4"/>
                        </a:lnTo>
                        <a:lnTo>
                          <a:pt x="178" y="0"/>
                        </a:lnTo>
                        <a:lnTo>
                          <a:pt x="178" y="0"/>
                        </a:lnTo>
                        <a:lnTo>
                          <a:pt x="213" y="4"/>
                        </a:lnTo>
                        <a:lnTo>
                          <a:pt x="246" y="14"/>
                        </a:lnTo>
                        <a:lnTo>
                          <a:pt x="276" y="31"/>
                        </a:lnTo>
                        <a:lnTo>
                          <a:pt x="302" y="53"/>
                        </a:lnTo>
                        <a:lnTo>
                          <a:pt x="323" y="80"/>
                        </a:lnTo>
                        <a:lnTo>
                          <a:pt x="340" y="110"/>
                        </a:lnTo>
                        <a:lnTo>
                          <a:pt x="350" y="144"/>
                        </a:lnTo>
                        <a:lnTo>
                          <a:pt x="353" y="180"/>
                        </a:lnTo>
                      </a:path>
                    </a:pathLst>
                  </a:custGeom>
                  <a:solidFill>
                    <a:srgbClr val="99CCFF"/>
                  </a:solidFill>
                  <a:ln w="0">
                    <a:solidFill>
                      <a:srgbClr val="A9A9A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5" name="Freeform 231"/>
                  <p:cNvSpPr>
                    <a:spLocks/>
                  </p:cNvSpPr>
                  <p:nvPr/>
                </p:nvSpPr>
                <p:spPr bwMode="auto">
                  <a:xfrm>
                    <a:off x="4333" y="2060"/>
                    <a:ext cx="199" cy="131"/>
                  </a:xfrm>
                  <a:custGeom>
                    <a:avLst/>
                    <a:gdLst/>
                    <a:ahLst/>
                    <a:cxnLst>
                      <a:cxn ang="0">
                        <a:pos x="396" y="144"/>
                      </a:cxn>
                      <a:cxn ang="0">
                        <a:pos x="388" y="170"/>
                      </a:cxn>
                      <a:cxn ang="0">
                        <a:pos x="373" y="194"/>
                      </a:cxn>
                      <a:cxn ang="0">
                        <a:pos x="351" y="215"/>
                      </a:cxn>
                      <a:cxn ang="0">
                        <a:pos x="325" y="232"/>
                      </a:cxn>
                      <a:cxn ang="0">
                        <a:pos x="294" y="246"/>
                      </a:cxn>
                      <a:cxn ang="0">
                        <a:pos x="258" y="256"/>
                      </a:cxn>
                      <a:cxn ang="0">
                        <a:pos x="219" y="261"/>
                      </a:cxn>
                      <a:cxn ang="0">
                        <a:pos x="179" y="261"/>
                      </a:cxn>
                      <a:cxn ang="0">
                        <a:pos x="140" y="256"/>
                      </a:cxn>
                      <a:cxn ang="0">
                        <a:pos x="105" y="246"/>
                      </a:cxn>
                      <a:cxn ang="0">
                        <a:pos x="73" y="232"/>
                      </a:cxn>
                      <a:cxn ang="0">
                        <a:pos x="46" y="215"/>
                      </a:cxn>
                      <a:cxn ang="0">
                        <a:pos x="24" y="194"/>
                      </a:cxn>
                      <a:cxn ang="0">
                        <a:pos x="9" y="170"/>
                      </a:cxn>
                      <a:cxn ang="0">
                        <a:pos x="1" y="144"/>
                      </a:cxn>
                      <a:cxn ang="0">
                        <a:pos x="1" y="118"/>
                      </a:cxn>
                      <a:cxn ang="0">
                        <a:pos x="9" y="92"/>
                      </a:cxn>
                      <a:cxn ang="0">
                        <a:pos x="24" y="68"/>
                      </a:cxn>
                      <a:cxn ang="0">
                        <a:pos x="46" y="48"/>
                      </a:cxn>
                      <a:cxn ang="0">
                        <a:pos x="73" y="30"/>
                      </a:cxn>
                      <a:cxn ang="0">
                        <a:pos x="105" y="16"/>
                      </a:cxn>
                      <a:cxn ang="0">
                        <a:pos x="140" y="6"/>
                      </a:cxn>
                      <a:cxn ang="0">
                        <a:pos x="179" y="1"/>
                      </a:cxn>
                      <a:cxn ang="0">
                        <a:pos x="219" y="1"/>
                      </a:cxn>
                      <a:cxn ang="0">
                        <a:pos x="258" y="6"/>
                      </a:cxn>
                      <a:cxn ang="0">
                        <a:pos x="294" y="16"/>
                      </a:cxn>
                      <a:cxn ang="0">
                        <a:pos x="325" y="30"/>
                      </a:cxn>
                      <a:cxn ang="0">
                        <a:pos x="351" y="48"/>
                      </a:cxn>
                      <a:cxn ang="0">
                        <a:pos x="373" y="68"/>
                      </a:cxn>
                      <a:cxn ang="0">
                        <a:pos x="388" y="92"/>
                      </a:cxn>
                      <a:cxn ang="0">
                        <a:pos x="396" y="118"/>
                      </a:cxn>
                    </a:cxnLst>
                    <a:rect l="0" t="0" r="r" b="b"/>
                    <a:pathLst>
                      <a:path w="397" h="262">
                        <a:moveTo>
                          <a:pt x="397" y="132"/>
                        </a:moveTo>
                        <a:lnTo>
                          <a:pt x="396" y="144"/>
                        </a:lnTo>
                        <a:lnTo>
                          <a:pt x="393" y="158"/>
                        </a:lnTo>
                        <a:lnTo>
                          <a:pt x="388" y="170"/>
                        </a:lnTo>
                        <a:lnTo>
                          <a:pt x="381" y="182"/>
                        </a:lnTo>
                        <a:lnTo>
                          <a:pt x="373" y="194"/>
                        </a:lnTo>
                        <a:lnTo>
                          <a:pt x="363" y="204"/>
                        </a:lnTo>
                        <a:lnTo>
                          <a:pt x="351" y="215"/>
                        </a:lnTo>
                        <a:lnTo>
                          <a:pt x="339" y="224"/>
                        </a:lnTo>
                        <a:lnTo>
                          <a:pt x="325" y="232"/>
                        </a:lnTo>
                        <a:lnTo>
                          <a:pt x="310" y="240"/>
                        </a:lnTo>
                        <a:lnTo>
                          <a:pt x="294" y="246"/>
                        </a:lnTo>
                        <a:lnTo>
                          <a:pt x="276" y="251"/>
                        </a:lnTo>
                        <a:lnTo>
                          <a:pt x="258" y="256"/>
                        </a:lnTo>
                        <a:lnTo>
                          <a:pt x="238" y="259"/>
                        </a:lnTo>
                        <a:lnTo>
                          <a:pt x="219" y="261"/>
                        </a:lnTo>
                        <a:lnTo>
                          <a:pt x="199" y="262"/>
                        </a:lnTo>
                        <a:lnTo>
                          <a:pt x="179" y="261"/>
                        </a:lnTo>
                        <a:lnTo>
                          <a:pt x="159" y="259"/>
                        </a:lnTo>
                        <a:lnTo>
                          <a:pt x="140" y="256"/>
                        </a:lnTo>
                        <a:lnTo>
                          <a:pt x="122" y="251"/>
                        </a:lnTo>
                        <a:lnTo>
                          <a:pt x="105" y="246"/>
                        </a:lnTo>
                        <a:lnTo>
                          <a:pt x="89" y="240"/>
                        </a:lnTo>
                        <a:lnTo>
                          <a:pt x="73" y="232"/>
                        </a:lnTo>
                        <a:lnTo>
                          <a:pt x="59" y="224"/>
                        </a:lnTo>
                        <a:lnTo>
                          <a:pt x="46" y="215"/>
                        </a:lnTo>
                        <a:lnTo>
                          <a:pt x="35" y="204"/>
                        </a:lnTo>
                        <a:lnTo>
                          <a:pt x="24" y="194"/>
                        </a:lnTo>
                        <a:lnTo>
                          <a:pt x="16" y="182"/>
                        </a:lnTo>
                        <a:lnTo>
                          <a:pt x="9" y="170"/>
                        </a:lnTo>
                        <a:lnTo>
                          <a:pt x="5" y="158"/>
                        </a:lnTo>
                        <a:lnTo>
                          <a:pt x="1" y="144"/>
                        </a:lnTo>
                        <a:lnTo>
                          <a:pt x="0" y="132"/>
                        </a:lnTo>
                        <a:lnTo>
                          <a:pt x="1" y="118"/>
                        </a:lnTo>
                        <a:lnTo>
                          <a:pt x="5" y="105"/>
                        </a:lnTo>
                        <a:lnTo>
                          <a:pt x="9" y="92"/>
                        </a:lnTo>
                        <a:lnTo>
                          <a:pt x="16" y="80"/>
                        </a:lnTo>
                        <a:lnTo>
                          <a:pt x="24" y="68"/>
                        </a:lnTo>
                        <a:lnTo>
                          <a:pt x="35" y="58"/>
                        </a:lnTo>
                        <a:lnTo>
                          <a:pt x="46" y="48"/>
                        </a:lnTo>
                        <a:lnTo>
                          <a:pt x="59" y="38"/>
                        </a:lnTo>
                        <a:lnTo>
                          <a:pt x="73" y="30"/>
                        </a:lnTo>
                        <a:lnTo>
                          <a:pt x="89" y="22"/>
                        </a:lnTo>
                        <a:lnTo>
                          <a:pt x="105" y="16"/>
                        </a:lnTo>
                        <a:lnTo>
                          <a:pt x="122" y="11"/>
                        </a:lnTo>
                        <a:lnTo>
                          <a:pt x="140" y="6"/>
                        </a:lnTo>
                        <a:lnTo>
                          <a:pt x="159" y="3"/>
                        </a:lnTo>
                        <a:lnTo>
                          <a:pt x="179" y="1"/>
                        </a:lnTo>
                        <a:lnTo>
                          <a:pt x="199" y="0"/>
                        </a:lnTo>
                        <a:lnTo>
                          <a:pt x="219" y="1"/>
                        </a:lnTo>
                        <a:lnTo>
                          <a:pt x="238" y="3"/>
                        </a:lnTo>
                        <a:lnTo>
                          <a:pt x="258" y="6"/>
                        </a:lnTo>
                        <a:lnTo>
                          <a:pt x="276" y="11"/>
                        </a:lnTo>
                        <a:lnTo>
                          <a:pt x="294" y="16"/>
                        </a:lnTo>
                        <a:lnTo>
                          <a:pt x="310" y="22"/>
                        </a:lnTo>
                        <a:lnTo>
                          <a:pt x="325" y="30"/>
                        </a:lnTo>
                        <a:lnTo>
                          <a:pt x="339" y="38"/>
                        </a:lnTo>
                        <a:lnTo>
                          <a:pt x="351" y="48"/>
                        </a:lnTo>
                        <a:lnTo>
                          <a:pt x="363" y="58"/>
                        </a:lnTo>
                        <a:lnTo>
                          <a:pt x="373" y="68"/>
                        </a:lnTo>
                        <a:lnTo>
                          <a:pt x="381" y="80"/>
                        </a:lnTo>
                        <a:lnTo>
                          <a:pt x="388" y="92"/>
                        </a:lnTo>
                        <a:lnTo>
                          <a:pt x="393" y="105"/>
                        </a:lnTo>
                        <a:lnTo>
                          <a:pt x="396" y="118"/>
                        </a:lnTo>
                        <a:lnTo>
                          <a:pt x="397" y="132"/>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6" name="Freeform 232"/>
                  <p:cNvSpPr>
                    <a:spLocks/>
                  </p:cNvSpPr>
                  <p:nvPr/>
                </p:nvSpPr>
                <p:spPr bwMode="auto">
                  <a:xfrm>
                    <a:off x="4333" y="2060"/>
                    <a:ext cx="199" cy="131"/>
                  </a:xfrm>
                  <a:custGeom>
                    <a:avLst/>
                    <a:gdLst/>
                    <a:ahLst/>
                    <a:cxnLst>
                      <a:cxn ang="0">
                        <a:pos x="397" y="132"/>
                      </a:cxn>
                      <a:cxn ang="0">
                        <a:pos x="393" y="158"/>
                      </a:cxn>
                      <a:cxn ang="0">
                        <a:pos x="381" y="182"/>
                      </a:cxn>
                      <a:cxn ang="0">
                        <a:pos x="363" y="204"/>
                      </a:cxn>
                      <a:cxn ang="0">
                        <a:pos x="339" y="224"/>
                      </a:cxn>
                      <a:cxn ang="0">
                        <a:pos x="310" y="240"/>
                      </a:cxn>
                      <a:cxn ang="0">
                        <a:pos x="276" y="251"/>
                      </a:cxn>
                      <a:cxn ang="0">
                        <a:pos x="238" y="259"/>
                      </a:cxn>
                      <a:cxn ang="0">
                        <a:pos x="199" y="262"/>
                      </a:cxn>
                      <a:cxn ang="0">
                        <a:pos x="179" y="261"/>
                      </a:cxn>
                      <a:cxn ang="0">
                        <a:pos x="140" y="256"/>
                      </a:cxn>
                      <a:cxn ang="0">
                        <a:pos x="105" y="246"/>
                      </a:cxn>
                      <a:cxn ang="0">
                        <a:pos x="73" y="232"/>
                      </a:cxn>
                      <a:cxn ang="0">
                        <a:pos x="46" y="215"/>
                      </a:cxn>
                      <a:cxn ang="0">
                        <a:pos x="24" y="194"/>
                      </a:cxn>
                      <a:cxn ang="0">
                        <a:pos x="9" y="170"/>
                      </a:cxn>
                      <a:cxn ang="0">
                        <a:pos x="1" y="144"/>
                      </a:cxn>
                      <a:cxn ang="0">
                        <a:pos x="0" y="132"/>
                      </a:cxn>
                      <a:cxn ang="0">
                        <a:pos x="5" y="105"/>
                      </a:cxn>
                      <a:cxn ang="0">
                        <a:pos x="16" y="80"/>
                      </a:cxn>
                      <a:cxn ang="0">
                        <a:pos x="35" y="58"/>
                      </a:cxn>
                      <a:cxn ang="0">
                        <a:pos x="59" y="38"/>
                      </a:cxn>
                      <a:cxn ang="0">
                        <a:pos x="89" y="22"/>
                      </a:cxn>
                      <a:cxn ang="0">
                        <a:pos x="122" y="11"/>
                      </a:cxn>
                      <a:cxn ang="0">
                        <a:pos x="159" y="3"/>
                      </a:cxn>
                      <a:cxn ang="0">
                        <a:pos x="199" y="0"/>
                      </a:cxn>
                      <a:cxn ang="0">
                        <a:pos x="219" y="1"/>
                      </a:cxn>
                      <a:cxn ang="0">
                        <a:pos x="258" y="6"/>
                      </a:cxn>
                      <a:cxn ang="0">
                        <a:pos x="294" y="16"/>
                      </a:cxn>
                      <a:cxn ang="0">
                        <a:pos x="325" y="30"/>
                      </a:cxn>
                      <a:cxn ang="0">
                        <a:pos x="351" y="48"/>
                      </a:cxn>
                      <a:cxn ang="0">
                        <a:pos x="373" y="68"/>
                      </a:cxn>
                      <a:cxn ang="0">
                        <a:pos x="388" y="92"/>
                      </a:cxn>
                      <a:cxn ang="0">
                        <a:pos x="396" y="118"/>
                      </a:cxn>
                    </a:cxnLst>
                    <a:rect l="0" t="0" r="r" b="b"/>
                    <a:pathLst>
                      <a:path w="397" h="262">
                        <a:moveTo>
                          <a:pt x="397" y="132"/>
                        </a:moveTo>
                        <a:lnTo>
                          <a:pt x="397" y="132"/>
                        </a:lnTo>
                        <a:lnTo>
                          <a:pt x="396" y="144"/>
                        </a:lnTo>
                        <a:lnTo>
                          <a:pt x="393" y="158"/>
                        </a:lnTo>
                        <a:lnTo>
                          <a:pt x="388" y="170"/>
                        </a:lnTo>
                        <a:lnTo>
                          <a:pt x="381" y="182"/>
                        </a:lnTo>
                        <a:lnTo>
                          <a:pt x="373" y="194"/>
                        </a:lnTo>
                        <a:lnTo>
                          <a:pt x="363" y="204"/>
                        </a:lnTo>
                        <a:lnTo>
                          <a:pt x="351" y="215"/>
                        </a:lnTo>
                        <a:lnTo>
                          <a:pt x="339" y="224"/>
                        </a:lnTo>
                        <a:lnTo>
                          <a:pt x="325" y="232"/>
                        </a:lnTo>
                        <a:lnTo>
                          <a:pt x="310" y="240"/>
                        </a:lnTo>
                        <a:lnTo>
                          <a:pt x="294" y="246"/>
                        </a:lnTo>
                        <a:lnTo>
                          <a:pt x="276" y="251"/>
                        </a:lnTo>
                        <a:lnTo>
                          <a:pt x="258" y="256"/>
                        </a:lnTo>
                        <a:lnTo>
                          <a:pt x="238" y="259"/>
                        </a:lnTo>
                        <a:lnTo>
                          <a:pt x="219" y="261"/>
                        </a:lnTo>
                        <a:lnTo>
                          <a:pt x="199" y="262"/>
                        </a:lnTo>
                        <a:lnTo>
                          <a:pt x="199" y="262"/>
                        </a:lnTo>
                        <a:lnTo>
                          <a:pt x="179" y="261"/>
                        </a:lnTo>
                        <a:lnTo>
                          <a:pt x="159" y="259"/>
                        </a:lnTo>
                        <a:lnTo>
                          <a:pt x="140" y="256"/>
                        </a:lnTo>
                        <a:lnTo>
                          <a:pt x="122" y="251"/>
                        </a:lnTo>
                        <a:lnTo>
                          <a:pt x="105" y="246"/>
                        </a:lnTo>
                        <a:lnTo>
                          <a:pt x="89" y="240"/>
                        </a:lnTo>
                        <a:lnTo>
                          <a:pt x="73" y="232"/>
                        </a:lnTo>
                        <a:lnTo>
                          <a:pt x="59" y="224"/>
                        </a:lnTo>
                        <a:lnTo>
                          <a:pt x="46" y="215"/>
                        </a:lnTo>
                        <a:lnTo>
                          <a:pt x="35" y="204"/>
                        </a:lnTo>
                        <a:lnTo>
                          <a:pt x="24" y="194"/>
                        </a:lnTo>
                        <a:lnTo>
                          <a:pt x="16" y="182"/>
                        </a:lnTo>
                        <a:lnTo>
                          <a:pt x="9" y="170"/>
                        </a:lnTo>
                        <a:lnTo>
                          <a:pt x="5" y="158"/>
                        </a:lnTo>
                        <a:lnTo>
                          <a:pt x="1" y="144"/>
                        </a:lnTo>
                        <a:lnTo>
                          <a:pt x="0" y="132"/>
                        </a:lnTo>
                        <a:lnTo>
                          <a:pt x="0" y="132"/>
                        </a:lnTo>
                        <a:lnTo>
                          <a:pt x="1" y="118"/>
                        </a:lnTo>
                        <a:lnTo>
                          <a:pt x="5" y="105"/>
                        </a:lnTo>
                        <a:lnTo>
                          <a:pt x="9" y="92"/>
                        </a:lnTo>
                        <a:lnTo>
                          <a:pt x="16" y="80"/>
                        </a:lnTo>
                        <a:lnTo>
                          <a:pt x="24" y="68"/>
                        </a:lnTo>
                        <a:lnTo>
                          <a:pt x="35" y="58"/>
                        </a:lnTo>
                        <a:lnTo>
                          <a:pt x="46" y="48"/>
                        </a:lnTo>
                        <a:lnTo>
                          <a:pt x="59" y="38"/>
                        </a:lnTo>
                        <a:lnTo>
                          <a:pt x="73" y="30"/>
                        </a:lnTo>
                        <a:lnTo>
                          <a:pt x="89" y="22"/>
                        </a:lnTo>
                        <a:lnTo>
                          <a:pt x="105" y="16"/>
                        </a:lnTo>
                        <a:lnTo>
                          <a:pt x="122" y="11"/>
                        </a:lnTo>
                        <a:lnTo>
                          <a:pt x="140" y="6"/>
                        </a:lnTo>
                        <a:lnTo>
                          <a:pt x="159" y="3"/>
                        </a:lnTo>
                        <a:lnTo>
                          <a:pt x="179" y="1"/>
                        </a:lnTo>
                        <a:lnTo>
                          <a:pt x="199" y="0"/>
                        </a:lnTo>
                        <a:lnTo>
                          <a:pt x="199" y="0"/>
                        </a:lnTo>
                        <a:lnTo>
                          <a:pt x="219" y="1"/>
                        </a:lnTo>
                        <a:lnTo>
                          <a:pt x="238" y="3"/>
                        </a:lnTo>
                        <a:lnTo>
                          <a:pt x="258" y="6"/>
                        </a:lnTo>
                        <a:lnTo>
                          <a:pt x="276" y="11"/>
                        </a:lnTo>
                        <a:lnTo>
                          <a:pt x="294" y="16"/>
                        </a:lnTo>
                        <a:lnTo>
                          <a:pt x="310" y="22"/>
                        </a:lnTo>
                        <a:lnTo>
                          <a:pt x="325" y="30"/>
                        </a:lnTo>
                        <a:lnTo>
                          <a:pt x="339" y="38"/>
                        </a:lnTo>
                        <a:lnTo>
                          <a:pt x="351" y="48"/>
                        </a:lnTo>
                        <a:lnTo>
                          <a:pt x="363" y="58"/>
                        </a:lnTo>
                        <a:lnTo>
                          <a:pt x="373" y="68"/>
                        </a:lnTo>
                        <a:lnTo>
                          <a:pt x="381" y="80"/>
                        </a:lnTo>
                        <a:lnTo>
                          <a:pt x="388" y="92"/>
                        </a:lnTo>
                        <a:lnTo>
                          <a:pt x="393" y="105"/>
                        </a:lnTo>
                        <a:lnTo>
                          <a:pt x="396" y="118"/>
                        </a:lnTo>
                        <a:lnTo>
                          <a:pt x="397" y="132"/>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7" name="Freeform 233"/>
                  <p:cNvSpPr>
                    <a:spLocks/>
                  </p:cNvSpPr>
                  <p:nvPr/>
                </p:nvSpPr>
                <p:spPr bwMode="auto">
                  <a:xfrm>
                    <a:off x="4299" y="2155"/>
                    <a:ext cx="125" cy="99"/>
                  </a:xfrm>
                  <a:custGeom>
                    <a:avLst/>
                    <a:gdLst/>
                    <a:ahLst/>
                    <a:cxnLst>
                      <a:cxn ang="0">
                        <a:pos x="0" y="65"/>
                      </a:cxn>
                      <a:cxn ang="0">
                        <a:pos x="32" y="152"/>
                      </a:cxn>
                      <a:cxn ang="0">
                        <a:pos x="250" y="198"/>
                      </a:cxn>
                      <a:cxn ang="0">
                        <a:pos x="223" y="0"/>
                      </a:cxn>
                      <a:cxn ang="0">
                        <a:pos x="14" y="14"/>
                      </a:cxn>
                      <a:cxn ang="0">
                        <a:pos x="0" y="65"/>
                      </a:cxn>
                    </a:cxnLst>
                    <a:rect l="0" t="0" r="r" b="b"/>
                    <a:pathLst>
                      <a:path w="250" h="198">
                        <a:moveTo>
                          <a:pt x="0" y="65"/>
                        </a:moveTo>
                        <a:lnTo>
                          <a:pt x="32" y="152"/>
                        </a:lnTo>
                        <a:lnTo>
                          <a:pt x="250" y="198"/>
                        </a:lnTo>
                        <a:lnTo>
                          <a:pt x="223" y="0"/>
                        </a:lnTo>
                        <a:lnTo>
                          <a:pt x="14" y="14"/>
                        </a:lnTo>
                        <a:lnTo>
                          <a:pt x="0" y="65"/>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8" name="Freeform 234"/>
                  <p:cNvSpPr>
                    <a:spLocks/>
                  </p:cNvSpPr>
                  <p:nvPr/>
                </p:nvSpPr>
                <p:spPr bwMode="auto">
                  <a:xfrm>
                    <a:off x="4185" y="2312"/>
                    <a:ext cx="142" cy="181"/>
                  </a:xfrm>
                  <a:custGeom>
                    <a:avLst/>
                    <a:gdLst/>
                    <a:ahLst/>
                    <a:cxnLst>
                      <a:cxn ang="0">
                        <a:pos x="176" y="0"/>
                      </a:cxn>
                      <a:cxn ang="0">
                        <a:pos x="0" y="92"/>
                      </a:cxn>
                      <a:cxn ang="0">
                        <a:pos x="74" y="163"/>
                      </a:cxn>
                      <a:cxn ang="0">
                        <a:pos x="84" y="340"/>
                      </a:cxn>
                      <a:cxn ang="0">
                        <a:pos x="125" y="361"/>
                      </a:cxn>
                      <a:cxn ang="0">
                        <a:pos x="274" y="247"/>
                      </a:cxn>
                      <a:cxn ang="0">
                        <a:pos x="283" y="38"/>
                      </a:cxn>
                      <a:cxn ang="0">
                        <a:pos x="176" y="0"/>
                      </a:cxn>
                    </a:cxnLst>
                    <a:rect l="0" t="0" r="r" b="b"/>
                    <a:pathLst>
                      <a:path w="283" h="361">
                        <a:moveTo>
                          <a:pt x="176" y="0"/>
                        </a:moveTo>
                        <a:lnTo>
                          <a:pt x="0" y="92"/>
                        </a:lnTo>
                        <a:lnTo>
                          <a:pt x="74" y="163"/>
                        </a:lnTo>
                        <a:lnTo>
                          <a:pt x="84" y="340"/>
                        </a:lnTo>
                        <a:lnTo>
                          <a:pt x="125" y="361"/>
                        </a:lnTo>
                        <a:lnTo>
                          <a:pt x="274" y="247"/>
                        </a:lnTo>
                        <a:lnTo>
                          <a:pt x="283" y="38"/>
                        </a:lnTo>
                        <a:lnTo>
                          <a:pt x="176" y="0"/>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79" name="Freeform 235"/>
                  <p:cNvSpPr>
                    <a:spLocks/>
                  </p:cNvSpPr>
                  <p:nvPr/>
                </p:nvSpPr>
                <p:spPr bwMode="auto">
                  <a:xfrm>
                    <a:off x="4381" y="2110"/>
                    <a:ext cx="78" cy="91"/>
                  </a:xfrm>
                  <a:custGeom>
                    <a:avLst/>
                    <a:gdLst/>
                    <a:ahLst/>
                    <a:cxnLst>
                      <a:cxn ang="0">
                        <a:pos x="0" y="98"/>
                      </a:cxn>
                      <a:cxn ang="0">
                        <a:pos x="65" y="0"/>
                      </a:cxn>
                      <a:cxn ang="0">
                        <a:pos x="155" y="98"/>
                      </a:cxn>
                      <a:cxn ang="0">
                        <a:pos x="79" y="182"/>
                      </a:cxn>
                      <a:cxn ang="0">
                        <a:pos x="0" y="98"/>
                      </a:cxn>
                    </a:cxnLst>
                    <a:rect l="0" t="0" r="r" b="b"/>
                    <a:pathLst>
                      <a:path w="155" h="182">
                        <a:moveTo>
                          <a:pt x="0" y="98"/>
                        </a:moveTo>
                        <a:lnTo>
                          <a:pt x="65" y="0"/>
                        </a:lnTo>
                        <a:lnTo>
                          <a:pt x="155" y="98"/>
                        </a:lnTo>
                        <a:lnTo>
                          <a:pt x="79" y="182"/>
                        </a:lnTo>
                        <a:lnTo>
                          <a:pt x="0" y="98"/>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0" name="Freeform 236"/>
                  <p:cNvSpPr>
                    <a:spLocks/>
                  </p:cNvSpPr>
                  <p:nvPr/>
                </p:nvSpPr>
                <p:spPr bwMode="auto">
                  <a:xfrm>
                    <a:off x="4570" y="1970"/>
                    <a:ext cx="310" cy="323"/>
                  </a:xfrm>
                  <a:custGeom>
                    <a:avLst/>
                    <a:gdLst/>
                    <a:ahLst/>
                    <a:cxnLst>
                      <a:cxn ang="0">
                        <a:pos x="620" y="358"/>
                      </a:cxn>
                      <a:cxn ang="0">
                        <a:pos x="608" y="420"/>
                      </a:cxn>
                      <a:cxn ang="0">
                        <a:pos x="583" y="479"/>
                      </a:cxn>
                      <a:cxn ang="0">
                        <a:pos x="550" y="530"/>
                      </a:cxn>
                      <a:cxn ang="0">
                        <a:pos x="508" y="574"/>
                      </a:cxn>
                      <a:cxn ang="0">
                        <a:pos x="459" y="609"/>
                      </a:cxn>
                      <a:cxn ang="0">
                        <a:pos x="404" y="633"/>
                      </a:cxn>
                      <a:cxn ang="0">
                        <a:pos x="344" y="647"/>
                      </a:cxn>
                      <a:cxn ang="0">
                        <a:pos x="280" y="647"/>
                      </a:cxn>
                      <a:cxn ang="0">
                        <a:pos x="219" y="633"/>
                      </a:cxn>
                      <a:cxn ang="0">
                        <a:pos x="164" y="609"/>
                      </a:cxn>
                      <a:cxn ang="0">
                        <a:pos x="113" y="574"/>
                      </a:cxn>
                      <a:cxn ang="0">
                        <a:pos x="72" y="530"/>
                      </a:cxn>
                      <a:cxn ang="0">
                        <a:pos x="38" y="479"/>
                      </a:cxn>
                      <a:cxn ang="0">
                        <a:pos x="14" y="420"/>
                      </a:cxn>
                      <a:cxn ang="0">
                        <a:pos x="2" y="358"/>
                      </a:cxn>
                      <a:cxn ang="0">
                        <a:pos x="2" y="291"/>
                      </a:cxn>
                      <a:cxn ang="0">
                        <a:pos x="14" y="229"/>
                      </a:cxn>
                      <a:cxn ang="0">
                        <a:pos x="38" y="171"/>
                      </a:cxn>
                      <a:cxn ang="0">
                        <a:pos x="72" y="119"/>
                      </a:cxn>
                      <a:cxn ang="0">
                        <a:pos x="113" y="75"/>
                      </a:cxn>
                      <a:cxn ang="0">
                        <a:pos x="164" y="40"/>
                      </a:cxn>
                      <a:cxn ang="0">
                        <a:pos x="219" y="15"/>
                      </a:cxn>
                      <a:cxn ang="0">
                        <a:pos x="280" y="2"/>
                      </a:cxn>
                      <a:cxn ang="0">
                        <a:pos x="344" y="2"/>
                      </a:cxn>
                      <a:cxn ang="0">
                        <a:pos x="404" y="15"/>
                      </a:cxn>
                      <a:cxn ang="0">
                        <a:pos x="459" y="40"/>
                      </a:cxn>
                      <a:cxn ang="0">
                        <a:pos x="508" y="75"/>
                      </a:cxn>
                      <a:cxn ang="0">
                        <a:pos x="550" y="119"/>
                      </a:cxn>
                      <a:cxn ang="0">
                        <a:pos x="583" y="171"/>
                      </a:cxn>
                      <a:cxn ang="0">
                        <a:pos x="608" y="229"/>
                      </a:cxn>
                      <a:cxn ang="0">
                        <a:pos x="620" y="291"/>
                      </a:cxn>
                    </a:cxnLst>
                    <a:rect l="0" t="0" r="r" b="b"/>
                    <a:pathLst>
                      <a:path w="621" h="648">
                        <a:moveTo>
                          <a:pt x="621" y="324"/>
                        </a:moveTo>
                        <a:lnTo>
                          <a:pt x="620" y="358"/>
                        </a:lnTo>
                        <a:lnTo>
                          <a:pt x="616" y="390"/>
                        </a:lnTo>
                        <a:lnTo>
                          <a:pt x="608" y="420"/>
                        </a:lnTo>
                        <a:lnTo>
                          <a:pt x="597" y="450"/>
                        </a:lnTo>
                        <a:lnTo>
                          <a:pt x="583" y="479"/>
                        </a:lnTo>
                        <a:lnTo>
                          <a:pt x="568" y="505"/>
                        </a:lnTo>
                        <a:lnTo>
                          <a:pt x="550" y="530"/>
                        </a:lnTo>
                        <a:lnTo>
                          <a:pt x="530" y="553"/>
                        </a:lnTo>
                        <a:lnTo>
                          <a:pt x="508" y="574"/>
                        </a:lnTo>
                        <a:lnTo>
                          <a:pt x="484" y="593"/>
                        </a:lnTo>
                        <a:lnTo>
                          <a:pt x="459" y="609"/>
                        </a:lnTo>
                        <a:lnTo>
                          <a:pt x="432" y="623"/>
                        </a:lnTo>
                        <a:lnTo>
                          <a:pt x="404" y="633"/>
                        </a:lnTo>
                        <a:lnTo>
                          <a:pt x="375" y="641"/>
                        </a:lnTo>
                        <a:lnTo>
                          <a:pt x="344" y="647"/>
                        </a:lnTo>
                        <a:lnTo>
                          <a:pt x="313" y="648"/>
                        </a:lnTo>
                        <a:lnTo>
                          <a:pt x="280" y="647"/>
                        </a:lnTo>
                        <a:lnTo>
                          <a:pt x="249" y="641"/>
                        </a:lnTo>
                        <a:lnTo>
                          <a:pt x="219" y="633"/>
                        </a:lnTo>
                        <a:lnTo>
                          <a:pt x="191" y="623"/>
                        </a:lnTo>
                        <a:lnTo>
                          <a:pt x="164" y="609"/>
                        </a:lnTo>
                        <a:lnTo>
                          <a:pt x="138" y="593"/>
                        </a:lnTo>
                        <a:lnTo>
                          <a:pt x="113" y="574"/>
                        </a:lnTo>
                        <a:lnTo>
                          <a:pt x="91" y="553"/>
                        </a:lnTo>
                        <a:lnTo>
                          <a:pt x="72" y="530"/>
                        </a:lnTo>
                        <a:lnTo>
                          <a:pt x="53" y="505"/>
                        </a:lnTo>
                        <a:lnTo>
                          <a:pt x="38" y="479"/>
                        </a:lnTo>
                        <a:lnTo>
                          <a:pt x="25" y="450"/>
                        </a:lnTo>
                        <a:lnTo>
                          <a:pt x="14" y="420"/>
                        </a:lnTo>
                        <a:lnTo>
                          <a:pt x="6" y="390"/>
                        </a:lnTo>
                        <a:lnTo>
                          <a:pt x="2" y="358"/>
                        </a:lnTo>
                        <a:lnTo>
                          <a:pt x="0" y="324"/>
                        </a:lnTo>
                        <a:lnTo>
                          <a:pt x="2" y="291"/>
                        </a:lnTo>
                        <a:lnTo>
                          <a:pt x="6" y="260"/>
                        </a:lnTo>
                        <a:lnTo>
                          <a:pt x="14" y="229"/>
                        </a:lnTo>
                        <a:lnTo>
                          <a:pt x="25" y="199"/>
                        </a:lnTo>
                        <a:lnTo>
                          <a:pt x="38" y="171"/>
                        </a:lnTo>
                        <a:lnTo>
                          <a:pt x="53" y="143"/>
                        </a:lnTo>
                        <a:lnTo>
                          <a:pt x="72" y="119"/>
                        </a:lnTo>
                        <a:lnTo>
                          <a:pt x="91" y="96"/>
                        </a:lnTo>
                        <a:lnTo>
                          <a:pt x="113" y="75"/>
                        </a:lnTo>
                        <a:lnTo>
                          <a:pt x="138" y="56"/>
                        </a:lnTo>
                        <a:lnTo>
                          <a:pt x="164" y="40"/>
                        </a:lnTo>
                        <a:lnTo>
                          <a:pt x="191" y="26"/>
                        </a:lnTo>
                        <a:lnTo>
                          <a:pt x="219" y="15"/>
                        </a:lnTo>
                        <a:lnTo>
                          <a:pt x="249" y="7"/>
                        </a:lnTo>
                        <a:lnTo>
                          <a:pt x="280" y="2"/>
                        </a:lnTo>
                        <a:lnTo>
                          <a:pt x="313" y="0"/>
                        </a:lnTo>
                        <a:lnTo>
                          <a:pt x="344" y="2"/>
                        </a:lnTo>
                        <a:lnTo>
                          <a:pt x="375" y="7"/>
                        </a:lnTo>
                        <a:lnTo>
                          <a:pt x="404" y="15"/>
                        </a:lnTo>
                        <a:lnTo>
                          <a:pt x="432" y="26"/>
                        </a:lnTo>
                        <a:lnTo>
                          <a:pt x="459" y="40"/>
                        </a:lnTo>
                        <a:lnTo>
                          <a:pt x="484" y="56"/>
                        </a:lnTo>
                        <a:lnTo>
                          <a:pt x="508" y="75"/>
                        </a:lnTo>
                        <a:lnTo>
                          <a:pt x="530" y="96"/>
                        </a:lnTo>
                        <a:lnTo>
                          <a:pt x="550" y="119"/>
                        </a:lnTo>
                        <a:lnTo>
                          <a:pt x="568" y="143"/>
                        </a:lnTo>
                        <a:lnTo>
                          <a:pt x="583" y="171"/>
                        </a:lnTo>
                        <a:lnTo>
                          <a:pt x="597" y="199"/>
                        </a:lnTo>
                        <a:lnTo>
                          <a:pt x="608" y="229"/>
                        </a:lnTo>
                        <a:lnTo>
                          <a:pt x="616" y="260"/>
                        </a:lnTo>
                        <a:lnTo>
                          <a:pt x="620" y="291"/>
                        </a:lnTo>
                        <a:lnTo>
                          <a:pt x="621" y="324"/>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1" name="Freeform 237"/>
                  <p:cNvSpPr>
                    <a:spLocks/>
                  </p:cNvSpPr>
                  <p:nvPr/>
                </p:nvSpPr>
                <p:spPr bwMode="auto">
                  <a:xfrm>
                    <a:off x="4570" y="1970"/>
                    <a:ext cx="310" cy="323"/>
                  </a:xfrm>
                  <a:custGeom>
                    <a:avLst/>
                    <a:gdLst/>
                    <a:ahLst/>
                    <a:cxnLst>
                      <a:cxn ang="0">
                        <a:pos x="621" y="324"/>
                      </a:cxn>
                      <a:cxn ang="0">
                        <a:pos x="616" y="390"/>
                      </a:cxn>
                      <a:cxn ang="0">
                        <a:pos x="597" y="450"/>
                      </a:cxn>
                      <a:cxn ang="0">
                        <a:pos x="568" y="505"/>
                      </a:cxn>
                      <a:cxn ang="0">
                        <a:pos x="530" y="553"/>
                      </a:cxn>
                      <a:cxn ang="0">
                        <a:pos x="484" y="593"/>
                      </a:cxn>
                      <a:cxn ang="0">
                        <a:pos x="432" y="623"/>
                      </a:cxn>
                      <a:cxn ang="0">
                        <a:pos x="375" y="641"/>
                      </a:cxn>
                      <a:cxn ang="0">
                        <a:pos x="313" y="648"/>
                      </a:cxn>
                      <a:cxn ang="0">
                        <a:pos x="280" y="647"/>
                      </a:cxn>
                      <a:cxn ang="0">
                        <a:pos x="219" y="633"/>
                      </a:cxn>
                      <a:cxn ang="0">
                        <a:pos x="164" y="609"/>
                      </a:cxn>
                      <a:cxn ang="0">
                        <a:pos x="113" y="574"/>
                      </a:cxn>
                      <a:cxn ang="0">
                        <a:pos x="72" y="530"/>
                      </a:cxn>
                      <a:cxn ang="0">
                        <a:pos x="38" y="479"/>
                      </a:cxn>
                      <a:cxn ang="0">
                        <a:pos x="14" y="420"/>
                      </a:cxn>
                      <a:cxn ang="0">
                        <a:pos x="2" y="358"/>
                      </a:cxn>
                      <a:cxn ang="0">
                        <a:pos x="0" y="324"/>
                      </a:cxn>
                      <a:cxn ang="0">
                        <a:pos x="6" y="260"/>
                      </a:cxn>
                      <a:cxn ang="0">
                        <a:pos x="25" y="199"/>
                      </a:cxn>
                      <a:cxn ang="0">
                        <a:pos x="53" y="143"/>
                      </a:cxn>
                      <a:cxn ang="0">
                        <a:pos x="91" y="96"/>
                      </a:cxn>
                      <a:cxn ang="0">
                        <a:pos x="138" y="56"/>
                      </a:cxn>
                      <a:cxn ang="0">
                        <a:pos x="191" y="26"/>
                      </a:cxn>
                      <a:cxn ang="0">
                        <a:pos x="249" y="7"/>
                      </a:cxn>
                      <a:cxn ang="0">
                        <a:pos x="313" y="0"/>
                      </a:cxn>
                      <a:cxn ang="0">
                        <a:pos x="344" y="2"/>
                      </a:cxn>
                      <a:cxn ang="0">
                        <a:pos x="404" y="15"/>
                      </a:cxn>
                      <a:cxn ang="0">
                        <a:pos x="459" y="40"/>
                      </a:cxn>
                      <a:cxn ang="0">
                        <a:pos x="508" y="75"/>
                      </a:cxn>
                      <a:cxn ang="0">
                        <a:pos x="550" y="119"/>
                      </a:cxn>
                      <a:cxn ang="0">
                        <a:pos x="583" y="171"/>
                      </a:cxn>
                      <a:cxn ang="0">
                        <a:pos x="608" y="229"/>
                      </a:cxn>
                      <a:cxn ang="0">
                        <a:pos x="620" y="291"/>
                      </a:cxn>
                    </a:cxnLst>
                    <a:rect l="0" t="0" r="r" b="b"/>
                    <a:pathLst>
                      <a:path w="621" h="648">
                        <a:moveTo>
                          <a:pt x="621" y="324"/>
                        </a:moveTo>
                        <a:lnTo>
                          <a:pt x="621" y="324"/>
                        </a:lnTo>
                        <a:lnTo>
                          <a:pt x="620" y="358"/>
                        </a:lnTo>
                        <a:lnTo>
                          <a:pt x="616" y="390"/>
                        </a:lnTo>
                        <a:lnTo>
                          <a:pt x="608" y="420"/>
                        </a:lnTo>
                        <a:lnTo>
                          <a:pt x="597" y="450"/>
                        </a:lnTo>
                        <a:lnTo>
                          <a:pt x="583" y="479"/>
                        </a:lnTo>
                        <a:lnTo>
                          <a:pt x="568" y="505"/>
                        </a:lnTo>
                        <a:lnTo>
                          <a:pt x="550" y="530"/>
                        </a:lnTo>
                        <a:lnTo>
                          <a:pt x="530" y="553"/>
                        </a:lnTo>
                        <a:lnTo>
                          <a:pt x="508" y="574"/>
                        </a:lnTo>
                        <a:lnTo>
                          <a:pt x="484" y="593"/>
                        </a:lnTo>
                        <a:lnTo>
                          <a:pt x="459" y="609"/>
                        </a:lnTo>
                        <a:lnTo>
                          <a:pt x="432" y="623"/>
                        </a:lnTo>
                        <a:lnTo>
                          <a:pt x="404" y="633"/>
                        </a:lnTo>
                        <a:lnTo>
                          <a:pt x="375" y="641"/>
                        </a:lnTo>
                        <a:lnTo>
                          <a:pt x="344" y="647"/>
                        </a:lnTo>
                        <a:lnTo>
                          <a:pt x="313" y="648"/>
                        </a:lnTo>
                        <a:lnTo>
                          <a:pt x="313" y="648"/>
                        </a:lnTo>
                        <a:lnTo>
                          <a:pt x="280" y="647"/>
                        </a:lnTo>
                        <a:lnTo>
                          <a:pt x="249" y="641"/>
                        </a:lnTo>
                        <a:lnTo>
                          <a:pt x="219" y="633"/>
                        </a:lnTo>
                        <a:lnTo>
                          <a:pt x="191" y="623"/>
                        </a:lnTo>
                        <a:lnTo>
                          <a:pt x="164" y="609"/>
                        </a:lnTo>
                        <a:lnTo>
                          <a:pt x="138" y="593"/>
                        </a:lnTo>
                        <a:lnTo>
                          <a:pt x="113" y="574"/>
                        </a:lnTo>
                        <a:lnTo>
                          <a:pt x="91" y="553"/>
                        </a:lnTo>
                        <a:lnTo>
                          <a:pt x="72" y="530"/>
                        </a:lnTo>
                        <a:lnTo>
                          <a:pt x="53" y="505"/>
                        </a:lnTo>
                        <a:lnTo>
                          <a:pt x="38" y="479"/>
                        </a:lnTo>
                        <a:lnTo>
                          <a:pt x="25" y="450"/>
                        </a:lnTo>
                        <a:lnTo>
                          <a:pt x="14" y="420"/>
                        </a:lnTo>
                        <a:lnTo>
                          <a:pt x="6" y="390"/>
                        </a:lnTo>
                        <a:lnTo>
                          <a:pt x="2" y="358"/>
                        </a:lnTo>
                        <a:lnTo>
                          <a:pt x="0" y="324"/>
                        </a:lnTo>
                        <a:lnTo>
                          <a:pt x="0" y="324"/>
                        </a:lnTo>
                        <a:lnTo>
                          <a:pt x="2" y="291"/>
                        </a:lnTo>
                        <a:lnTo>
                          <a:pt x="6" y="260"/>
                        </a:lnTo>
                        <a:lnTo>
                          <a:pt x="14" y="229"/>
                        </a:lnTo>
                        <a:lnTo>
                          <a:pt x="25" y="199"/>
                        </a:lnTo>
                        <a:lnTo>
                          <a:pt x="38" y="171"/>
                        </a:lnTo>
                        <a:lnTo>
                          <a:pt x="53" y="143"/>
                        </a:lnTo>
                        <a:lnTo>
                          <a:pt x="72" y="119"/>
                        </a:lnTo>
                        <a:lnTo>
                          <a:pt x="91" y="96"/>
                        </a:lnTo>
                        <a:lnTo>
                          <a:pt x="113" y="75"/>
                        </a:lnTo>
                        <a:lnTo>
                          <a:pt x="138" y="56"/>
                        </a:lnTo>
                        <a:lnTo>
                          <a:pt x="164" y="40"/>
                        </a:lnTo>
                        <a:lnTo>
                          <a:pt x="191" y="26"/>
                        </a:lnTo>
                        <a:lnTo>
                          <a:pt x="219" y="15"/>
                        </a:lnTo>
                        <a:lnTo>
                          <a:pt x="249" y="7"/>
                        </a:lnTo>
                        <a:lnTo>
                          <a:pt x="280" y="2"/>
                        </a:lnTo>
                        <a:lnTo>
                          <a:pt x="313" y="0"/>
                        </a:lnTo>
                        <a:lnTo>
                          <a:pt x="313" y="0"/>
                        </a:lnTo>
                        <a:lnTo>
                          <a:pt x="344" y="2"/>
                        </a:lnTo>
                        <a:lnTo>
                          <a:pt x="375" y="7"/>
                        </a:lnTo>
                        <a:lnTo>
                          <a:pt x="404" y="15"/>
                        </a:lnTo>
                        <a:lnTo>
                          <a:pt x="432" y="26"/>
                        </a:lnTo>
                        <a:lnTo>
                          <a:pt x="459" y="40"/>
                        </a:lnTo>
                        <a:lnTo>
                          <a:pt x="484" y="56"/>
                        </a:lnTo>
                        <a:lnTo>
                          <a:pt x="508" y="75"/>
                        </a:lnTo>
                        <a:lnTo>
                          <a:pt x="530" y="96"/>
                        </a:lnTo>
                        <a:lnTo>
                          <a:pt x="550" y="119"/>
                        </a:lnTo>
                        <a:lnTo>
                          <a:pt x="568" y="143"/>
                        </a:lnTo>
                        <a:lnTo>
                          <a:pt x="583" y="171"/>
                        </a:lnTo>
                        <a:lnTo>
                          <a:pt x="597" y="199"/>
                        </a:lnTo>
                        <a:lnTo>
                          <a:pt x="608" y="229"/>
                        </a:lnTo>
                        <a:lnTo>
                          <a:pt x="616" y="260"/>
                        </a:lnTo>
                        <a:lnTo>
                          <a:pt x="620" y="291"/>
                        </a:lnTo>
                        <a:lnTo>
                          <a:pt x="621" y="324"/>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2" name="Freeform 238"/>
                  <p:cNvSpPr>
                    <a:spLocks/>
                  </p:cNvSpPr>
                  <p:nvPr/>
                </p:nvSpPr>
                <p:spPr bwMode="auto">
                  <a:xfrm>
                    <a:off x="4759" y="1934"/>
                    <a:ext cx="253" cy="264"/>
                  </a:xfrm>
                  <a:custGeom>
                    <a:avLst/>
                    <a:gdLst/>
                    <a:ahLst/>
                    <a:cxnLst>
                      <a:cxn ang="0">
                        <a:pos x="505" y="291"/>
                      </a:cxn>
                      <a:cxn ang="0">
                        <a:pos x="494" y="342"/>
                      </a:cxn>
                      <a:cxn ang="0">
                        <a:pos x="475" y="389"/>
                      </a:cxn>
                      <a:cxn ang="0">
                        <a:pos x="448" y="432"/>
                      </a:cxn>
                      <a:cxn ang="0">
                        <a:pos x="414" y="468"/>
                      </a:cxn>
                      <a:cxn ang="0">
                        <a:pos x="374" y="495"/>
                      </a:cxn>
                      <a:cxn ang="0">
                        <a:pos x="329" y="516"/>
                      </a:cxn>
                      <a:cxn ang="0">
                        <a:pos x="279" y="526"/>
                      </a:cxn>
                      <a:cxn ang="0">
                        <a:pos x="228" y="526"/>
                      </a:cxn>
                      <a:cxn ang="0">
                        <a:pos x="179" y="516"/>
                      </a:cxn>
                      <a:cxn ang="0">
                        <a:pos x="133" y="495"/>
                      </a:cxn>
                      <a:cxn ang="0">
                        <a:pos x="92" y="468"/>
                      </a:cxn>
                      <a:cxn ang="0">
                        <a:pos x="58" y="432"/>
                      </a:cxn>
                      <a:cxn ang="0">
                        <a:pos x="31" y="389"/>
                      </a:cxn>
                      <a:cxn ang="0">
                        <a:pos x="12" y="342"/>
                      </a:cxn>
                      <a:cxn ang="0">
                        <a:pos x="1" y="291"/>
                      </a:cxn>
                      <a:cxn ang="0">
                        <a:pos x="1" y="236"/>
                      </a:cxn>
                      <a:cxn ang="0">
                        <a:pos x="12" y="185"/>
                      </a:cxn>
                      <a:cxn ang="0">
                        <a:pos x="31" y="138"/>
                      </a:cxn>
                      <a:cxn ang="0">
                        <a:pos x="58" y="96"/>
                      </a:cxn>
                      <a:cxn ang="0">
                        <a:pos x="92" y="60"/>
                      </a:cxn>
                      <a:cxn ang="0">
                        <a:pos x="133" y="32"/>
                      </a:cxn>
                      <a:cxn ang="0">
                        <a:pos x="179" y="12"/>
                      </a:cxn>
                      <a:cxn ang="0">
                        <a:pos x="228" y="1"/>
                      </a:cxn>
                      <a:cxn ang="0">
                        <a:pos x="279" y="1"/>
                      </a:cxn>
                      <a:cxn ang="0">
                        <a:pos x="329" y="12"/>
                      </a:cxn>
                      <a:cxn ang="0">
                        <a:pos x="374" y="32"/>
                      </a:cxn>
                      <a:cxn ang="0">
                        <a:pos x="414" y="60"/>
                      </a:cxn>
                      <a:cxn ang="0">
                        <a:pos x="448" y="96"/>
                      </a:cxn>
                      <a:cxn ang="0">
                        <a:pos x="475" y="138"/>
                      </a:cxn>
                      <a:cxn ang="0">
                        <a:pos x="494" y="185"/>
                      </a:cxn>
                      <a:cxn ang="0">
                        <a:pos x="505" y="236"/>
                      </a:cxn>
                    </a:cxnLst>
                    <a:rect l="0" t="0" r="r" b="b"/>
                    <a:pathLst>
                      <a:path w="506" h="528">
                        <a:moveTo>
                          <a:pt x="506" y="264"/>
                        </a:moveTo>
                        <a:lnTo>
                          <a:pt x="505" y="291"/>
                        </a:lnTo>
                        <a:lnTo>
                          <a:pt x="501" y="317"/>
                        </a:lnTo>
                        <a:lnTo>
                          <a:pt x="494" y="342"/>
                        </a:lnTo>
                        <a:lnTo>
                          <a:pt x="486" y="366"/>
                        </a:lnTo>
                        <a:lnTo>
                          <a:pt x="475" y="389"/>
                        </a:lnTo>
                        <a:lnTo>
                          <a:pt x="462" y="411"/>
                        </a:lnTo>
                        <a:lnTo>
                          <a:pt x="448" y="432"/>
                        </a:lnTo>
                        <a:lnTo>
                          <a:pt x="432" y="450"/>
                        </a:lnTo>
                        <a:lnTo>
                          <a:pt x="414" y="468"/>
                        </a:lnTo>
                        <a:lnTo>
                          <a:pt x="394" y="483"/>
                        </a:lnTo>
                        <a:lnTo>
                          <a:pt x="374" y="495"/>
                        </a:lnTo>
                        <a:lnTo>
                          <a:pt x="352" y="507"/>
                        </a:lnTo>
                        <a:lnTo>
                          <a:pt x="329" y="516"/>
                        </a:lnTo>
                        <a:lnTo>
                          <a:pt x="304" y="522"/>
                        </a:lnTo>
                        <a:lnTo>
                          <a:pt x="279" y="526"/>
                        </a:lnTo>
                        <a:lnTo>
                          <a:pt x="254" y="528"/>
                        </a:lnTo>
                        <a:lnTo>
                          <a:pt x="228" y="526"/>
                        </a:lnTo>
                        <a:lnTo>
                          <a:pt x="203" y="522"/>
                        </a:lnTo>
                        <a:lnTo>
                          <a:pt x="179" y="516"/>
                        </a:lnTo>
                        <a:lnTo>
                          <a:pt x="156" y="507"/>
                        </a:lnTo>
                        <a:lnTo>
                          <a:pt x="133" y="495"/>
                        </a:lnTo>
                        <a:lnTo>
                          <a:pt x="112" y="483"/>
                        </a:lnTo>
                        <a:lnTo>
                          <a:pt x="92" y="468"/>
                        </a:lnTo>
                        <a:lnTo>
                          <a:pt x="75" y="450"/>
                        </a:lnTo>
                        <a:lnTo>
                          <a:pt x="58" y="432"/>
                        </a:lnTo>
                        <a:lnTo>
                          <a:pt x="44" y="411"/>
                        </a:lnTo>
                        <a:lnTo>
                          <a:pt x="31" y="389"/>
                        </a:lnTo>
                        <a:lnTo>
                          <a:pt x="20" y="366"/>
                        </a:lnTo>
                        <a:lnTo>
                          <a:pt x="12" y="342"/>
                        </a:lnTo>
                        <a:lnTo>
                          <a:pt x="5" y="317"/>
                        </a:lnTo>
                        <a:lnTo>
                          <a:pt x="1" y="291"/>
                        </a:lnTo>
                        <a:lnTo>
                          <a:pt x="0" y="264"/>
                        </a:lnTo>
                        <a:lnTo>
                          <a:pt x="1" y="236"/>
                        </a:lnTo>
                        <a:lnTo>
                          <a:pt x="5" y="211"/>
                        </a:lnTo>
                        <a:lnTo>
                          <a:pt x="12" y="185"/>
                        </a:lnTo>
                        <a:lnTo>
                          <a:pt x="20" y="161"/>
                        </a:lnTo>
                        <a:lnTo>
                          <a:pt x="31" y="138"/>
                        </a:lnTo>
                        <a:lnTo>
                          <a:pt x="44" y="116"/>
                        </a:lnTo>
                        <a:lnTo>
                          <a:pt x="58" y="96"/>
                        </a:lnTo>
                        <a:lnTo>
                          <a:pt x="75" y="77"/>
                        </a:lnTo>
                        <a:lnTo>
                          <a:pt x="92" y="60"/>
                        </a:lnTo>
                        <a:lnTo>
                          <a:pt x="112" y="45"/>
                        </a:lnTo>
                        <a:lnTo>
                          <a:pt x="133" y="32"/>
                        </a:lnTo>
                        <a:lnTo>
                          <a:pt x="156" y="21"/>
                        </a:lnTo>
                        <a:lnTo>
                          <a:pt x="179" y="12"/>
                        </a:lnTo>
                        <a:lnTo>
                          <a:pt x="203" y="6"/>
                        </a:lnTo>
                        <a:lnTo>
                          <a:pt x="228" y="1"/>
                        </a:lnTo>
                        <a:lnTo>
                          <a:pt x="254" y="0"/>
                        </a:lnTo>
                        <a:lnTo>
                          <a:pt x="279" y="1"/>
                        </a:lnTo>
                        <a:lnTo>
                          <a:pt x="304" y="6"/>
                        </a:lnTo>
                        <a:lnTo>
                          <a:pt x="329" y="12"/>
                        </a:lnTo>
                        <a:lnTo>
                          <a:pt x="352" y="21"/>
                        </a:lnTo>
                        <a:lnTo>
                          <a:pt x="374" y="32"/>
                        </a:lnTo>
                        <a:lnTo>
                          <a:pt x="394" y="45"/>
                        </a:lnTo>
                        <a:lnTo>
                          <a:pt x="414" y="60"/>
                        </a:lnTo>
                        <a:lnTo>
                          <a:pt x="432" y="77"/>
                        </a:lnTo>
                        <a:lnTo>
                          <a:pt x="448" y="96"/>
                        </a:lnTo>
                        <a:lnTo>
                          <a:pt x="462" y="116"/>
                        </a:lnTo>
                        <a:lnTo>
                          <a:pt x="475" y="138"/>
                        </a:lnTo>
                        <a:lnTo>
                          <a:pt x="486" y="161"/>
                        </a:lnTo>
                        <a:lnTo>
                          <a:pt x="494" y="185"/>
                        </a:lnTo>
                        <a:lnTo>
                          <a:pt x="501" y="211"/>
                        </a:lnTo>
                        <a:lnTo>
                          <a:pt x="505" y="236"/>
                        </a:lnTo>
                        <a:lnTo>
                          <a:pt x="506" y="264"/>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3" name="Freeform 239"/>
                  <p:cNvSpPr>
                    <a:spLocks/>
                  </p:cNvSpPr>
                  <p:nvPr/>
                </p:nvSpPr>
                <p:spPr bwMode="auto">
                  <a:xfrm>
                    <a:off x="4759" y="1934"/>
                    <a:ext cx="253" cy="264"/>
                  </a:xfrm>
                  <a:custGeom>
                    <a:avLst/>
                    <a:gdLst/>
                    <a:ahLst/>
                    <a:cxnLst>
                      <a:cxn ang="0">
                        <a:pos x="506" y="264"/>
                      </a:cxn>
                      <a:cxn ang="0">
                        <a:pos x="501" y="317"/>
                      </a:cxn>
                      <a:cxn ang="0">
                        <a:pos x="486" y="366"/>
                      </a:cxn>
                      <a:cxn ang="0">
                        <a:pos x="462" y="411"/>
                      </a:cxn>
                      <a:cxn ang="0">
                        <a:pos x="432" y="450"/>
                      </a:cxn>
                      <a:cxn ang="0">
                        <a:pos x="394" y="483"/>
                      </a:cxn>
                      <a:cxn ang="0">
                        <a:pos x="352" y="507"/>
                      </a:cxn>
                      <a:cxn ang="0">
                        <a:pos x="304" y="522"/>
                      </a:cxn>
                      <a:cxn ang="0">
                        <a:pos x="254" y="528"/>
                      </a:cxn>
                      <a:cxn ang="0">
                        <a:pos x="228" y="526"/>
                      </a:cxn>
                      <a:cxn ang="0">
                        <a:pos x="179" y="516"/>
                      </a:cxn>
                      <a:cxn ang="0">
                        <a:pos x="133" y="495"/>
                      </a:cxn>
                      <a:cxn ang="0">
                        <a:pos x="92" y="468"/>
                      </a:cxn>
                      <a:cxn ang="0">
                        <a:pos x="58" y="432"/>
                      </a:cxn>
                      <a:cxn ang="0">
                        <a:pos x="31" y="389"/>
                      </a:cxn>
                      <a:cxn ang="0">
                        <a:pos x="12" y="342"/>
                      </a:cxn>
                      <a:cxn ang="0">
                        <a:pos x="1" y="291"/>
                      </a:cxn>
                      <a:cxn ang="0">
                        <a:pos x="0" y="264"/>
                      </a:cxn>
                      <a:cxn ang="0">
                        <a:pos x="5" y="211"/>
                      </a:cxn>
                      <a:cxn ang="0">
                        <a:pos x="20" y="161"/>
                      </a:cxn>
                      <a:cxn ang="0">
                        <a:pos x="44" y="116"/>
                      </a:cxn>
                      <a:cxn ang="0">
                        <a:pos x="75" y="77"/>
                      </a:cxn>
                      <a:cxn ang="0">
                        <a:pos x="112" y="45"/>
                      </a:cxn>
                      <a:cxn ang="0">
                        <a:pos x="156" y="21"/>
                      </a:cxn>
                      <a:cxn ang="0">
                        <a:pos x="203" y="6"/>
                      </a:cxn>
                      <a:cxn ang="0">
                        <a:pos x="254" y="0"/>
                      </a:cxn>
                      <a:cxn ang="0">
                        <a:pos x="279" y="1"/>
                      </a:cxn>
                      <a:cxn ang="0">
                        <a:pos x="329" y="12"/>
                      </a:cxn>
                      <a:cxn ang="0">
                        <a:pos x="374" y="32"/>
                      </a:cxn>
                      <a:cxn ang="0">
                        <a:pos x="414" y="60"/>
                      </a:cxn>
                      <a:cxn ang="0">
                        <a:pos x="448" y="96"/>
                      </a:cxn>
                      <a:cxn ang="0">
                        <a:pos x="475" y="138"/>
                      </a:cxn>
                      <a:cxn ang="0">
                        <a:pos x="494" y="185"/>
                      </a:cxn>
                      <a:cxn ang="0">
                        <a:pos x="505" y="236"/>
                      </a:cxn>
                    </a:cxnLst>
                    <a:rect l="0" t="0" r="r" b="b"/>
                    <a:pathLst>
                      <a:path w="506" h="528">
                        <a:moveTo>
                          <a:pt x="506" y="264"/>
                        </a:moveTo>
                        <a:lnTo>
                          <a:pt x="506" y="264"/>
                        </a:lnTo>
                        <a:lnTo>
                          <a:pt x="505" y="291"/>
                        </a:lnTo>
                        <a:lnTo>
                          <a:pt x="501" y="317"/>
                        </a:lnTo>
                        <a:lnTo>
                          <a:pt x="494" y="342"/>
                        </a:lnTo>
                        <a:lnTo>
                          <a:pt x="486" y="366"/>
                        </a:lnTo>
                        <a:lnTo>
                          <a:pt x="475" y="389"/>
                        </a:lnTo>
                        <a:lnTo>
                          <a:pt x="462" y="411"/>
                        </a:lnTo>
                        <a:lnTo>
                          <a:pt x="448" y="432"/>
                        </a:lnTo>
                        <a:lnTo>
                          <a:pt x="432" y="450"/>
                        </a:lnTo>
                        <a:lnTo>
                          <a:pt x="414" y="468"/>
                        </a:lnTo>
                        <a:lnTo>
                          <a:pt x="394" y="483"/>
                        </a:lnTo>
                        <a:lnTo>
                          <a:pt x="374" y="495"/>
                        </a:lnTo>
                        <a:lnTo>
                          <a:pt x="352" y="507"/>
                        </a:lnTo>
                        <a:lnTo>
                          <a:pt x="329" y="516"/>
                        </a:lnTo>
                        <a:lnTo>
                          <a:pt x="304" y="522"/>
                        </a:lnTo>
                        <a:lnTo>
                          <a:pt x="279" y="526"/>
                        </a:lnTo>
                        <a:lnTo>
                          <a:pt x="254" y="528"/>
                        </a:lnTo>
                        <a:lnTo>
                          <a:pt x="254" y="528"/>
                        </a:lnTo>
                        <a:lnTo>
                          <a:pt x="228" y="526"/>
                        </a:lnTo>
                        <a:lnTo>
                          <a:pt x="203" y="522"/>
                        </a:lnTo>
                        <a:lnTo>
                          <a:pt x="179" y="516"/>
                        </a:lnTo>
                        <a:lnTo>
                          <a:pt x="156" y="507"/>
                        </a:lnTo>
                        <a:lnTo>
                          <a:pt x="133" y="495"/>
                        </a:lnTo>
                        <a:lnTo>
                          <a:pt x="112" y="483"/>
                        </a:lnTo>
                        <a:lnTo>
                          <a:pt x="92" y="468"/>
                        </a:lnTo>
                        <a:lnTo>
                          <a:pt x="75" y="450"/>
                        </a:lnTo>
                        <a:lnTo>
                          <a:pt x="58" y="432"/>
                        </a:lnTo>
                        <a:lnTo>
                          <a:pt x="44" y="411"/>
                        </a:lnTo>
                        <a:lnTo>
                          <a:pt x="31" y="389"/>
                        </a:lnTo>
                        <a:lnTo>
                          <a:pt x="20" y="366"/>
                        </a:lnTo>
                        <a:lnTo>
                          <a:pt x="12" y="342"/>
                        </a:lnTo>
                        <a:lnTo>
                          <a:pt x="5" y="317"/>
                        </a:lnTo>
                        <a:lnTo>
                          <a:pt x="1" y="291"/>
                        </a:lnTo>
                        <a:lnTo>
                          <a:pt x="0" y="264"/>
                        </a:lnTo>
                        <a:lnTo>
                          <a:pt x="0" y="264"/>
                        </a:lnTo>
                        <a:lnTo>
                          <a:pt x="1" y="236"/>
                        </a:lnTo>
                        <a:lnTo>
                          <a:pt x="5" y="211"/>
                        </a:lnTo>
                        <a:lnTo>
                          <a:pt x="12" y="185"/>
                        </a:lnTo>
                        <a:lnTo>
                          <a:pt x="20" y="161"/>
                        </a:lnTo>
                        <a:lnTo>
                          <a:pt x="31" y="138"/>
                        </a:lnTo>
                        <a:lnTo>
                          <a:pt x="44" y="116"/>
                        </a:lnTo>
                        <a:lnTo>
                          <a:pt x="58" y="96"/>
                        </a:lnTo>
                        <a:lnTo>
                          <a:pt x="75" y="77"/>
                        </a:lnTo>
                        <a:lnTo>
                          <a:pt x="92" y="60"/>
                        </a:lnTo>
                        <a:lnTo>
                          <a:pt x="112" y="45"/>
                        </a:lnTo>
                        <a:lnTo>
                          <a:pt x="133" y="32"/>
                        </a:lnTo>
                        <a:lnTo>
                          <a:pt x="156" y="21"/>
                        </a:lnTo>
                        <a:lnTo>
                          <a:pt x="179" y="12"/>
                        </a:lnTo>
                        <a:lnTo>
                          <a:pt x="203" y="6"/>
                        </a:lnTo>
                        <a:lnTo>
                          <a:pt x="228" y="1"/>
                        </a:lnTo>
                        <a:lnTo>
                          <a:pt x="254" y="0"/>
                        </a:lnTo>
                        <a:lnTo>
                          <a:pt x="254" y="0"/>
                        </a:lnTo>
                        <a:lnTo>
                          <a:pt x="279" y="1"/>
                        </a:lnTo>
                        <a:lnTo>
                          <a:pt x="304" y="6"/>
                        </a:lnTo>
                        <a:lnTo>
                          <a:pt x="329" y="12"/>
                        </a:lnTo>
                        <a:lnTo>
                          <a:pt x="352" y="21"/>
                        </a:lnTo>
                        <a:lnTo>
                          <a:pt x="374" y="32"/>
                        </a:lnTo>
                        <a:lnTo>
                          <a:pt x="394" y="45"/>
                        </a:lnTo>
                        <a:lnTo>
                          <a:pt x="414" y="60"/>
                        </a:lnTo>
                        <a:lnTo>
                          <a:pt x="432" y="77"/>
                        </a:lnTo>
                        <a:lnTo>
                          <a:pt x="448" y="96"/>
                        </a:lnTo>
                        <a:lnTo>
                          <a:pt x="462" y="116"/>
                        </a:lnTo>
                        <a:lnTo>
                          <a:pt x="475" y="138"/>
                        </a:lnTo>
                        <a:lnTo>
                          <a:pt x="486" y="161"/>
                        </a:lnTo>
                        <a:lnTo>
                          <a:pt x="494" y="185"/>
                        </a:lnTo>
                        <a:lnTo>
                          <a:pt x="501" y="211"/>
                        </a:lnTo>
                        <a:lnTo>
                          <a:pt x="505" y="236"/>
                        </a:lnTo>
                        <a:lnTo>
                          <a:pt x="506" y="264"/>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4" name="Freeform 240"/>
                  <p:cNvSpPr>
                    <a:spLocks/>
                  </p:cNvSpPr>
                  <p:nvPr/>
                </p:nvSpPr>
                <p:spPr bwMode="auto">
                  <a:xfrm>
                    <a:off x="5160" y="2218"/>
                    <a:ext cx="396" cy="411"/>
                  </a:xfrm>
                  <a:custGeom>
                    <a:avLst/>
                    <a:gdLst/>
                    <a:ahLst/>
                    <a:cxnLst>
                      <a:cxn ang="0">
                        <a:pos x="789" y="453"/>
                      </a:cxn>
                      <a:cxn ang="0">
                        <a:pos x="774" y="533"/>
                      </a:cxn>
                      <a:cxn ang="0">
                        <a:pos x="744" y="607"/>
                      </a:cxn>
                      <a:cxn ang="0">
                        <a:pos x="702" y="673"/>
                      </a:cxn>
                      <a:cxn ang="0">
                        <a:pos x="648" y="728"/>
                      </a:cxn>
                      <a:cxn ang="0">
                        <a:pos x="584" y="773"/>
                      </a:cxn>
                      <a:cxn ang="0">
                        <a:pos x="514" y="804"/>
                      </a:cxn>
                      <a:cxn ang="0">
                        <a:pos x="437" y="820"/>
                      </a:cxn>
                      <a:cxn ang="0">
                        <a:pos x="356" y="820"/>
                      </a:cxn>
                      <a:cxn ang="0">
                        <a:pos x="279" y="804"/>
                      </a:cxn>
                      <a:cxn ang="0">
                        <a:pos x="208" y="773"/>
                      </a:cxn>
                      <a:cxn ang="0">
                        <a:pos x="145" y="728"/>
                      </a:cxn>
                      <a:cxn ang="0">
                        <a:pos x="91" y="673"/>
                      </a:cxn>
                      <a:cxn ang="0">
                        <a:pos x="49" y="607"/>
                      </a:cxn>
                      <a:cxn ang="0">
                        <a:pos x="19" y="533"/>
                      </a:cxn>
                      <a:cxn ang="0">
                        <a:pos x="3" y="453"/>
                      </a:cxn>
                      <a:cxn ang="0">
                        <a:pos x="3" y="370"/>
                      </a:cxn>
                      <a:cxn ang="0">
                        <a:pos x="19" y="289"/>
                      </a:cxn>
                      <a:cxn ang="0">
                        <a:pos x="49" y="215"/>
                      </a:cxn>
                      <a:cxn ang="0">
                        <a:pos x="91" y="150"/>
                      </a:cxn>
                      <a:cxn ang="0">
                        <a:pos x="145" y="94"/>
                      </a:cxn>
                      <a:cxn ang="0">
                        <a:pos x="208" y="49"/>
                      </a:cxn>
                      <a:cxn ang="0">
                        <a:pos x="279" y="18"/>
                      </a:cxn>
                      <a:cxn ang="0">
                        <a:pos x="356" y="2"/>
                      </a:cxn>
                      <a:cxn ang="0">
                        <a:pos x="437" y="2"/>
                      </a:cxn>
                      <a:cxn ang="0">
                        <a:pos x="514" y="18"/>
                      </a:cxn>
                      <a:cxn ang="0">
                        <a:pos x="584" y="49"/>
                      </a:cxn>
                      <a:cxn ang="0">
                        <a:pos x="648" y="94"/>
                      </a:cxn>
                      <a:cxn ang="0">
                        <a:pos x="702" y="150"/>
                      </a:cxn>
                      <a:cxn ang="0">
                        <a:pos x="744" y="215"/>
                      </a:cxn>
                      <a:cxn ang="0">
                        <a:pos x="774" y="289"/>
                      </a:cxn>
                      <a:cxn ang="0">
                        <a:pos x="789" y="370"/>
                      </a:cxn>
                    </a:cxnLst>
                    <a:rect l="0" t="0" r="r" b="b"/>
                    <a:pathLst>
                      <a:path w="792" h="822">
                        <a:moveTo>
                          <a:pt x="792" y="411"/>
                        </a:moveTo>
                        <a:lnTo>
                          <a:pt x="789" y="453"/>
                        </a:lnTo>
                        <a:lnTo>
                          <a:pt x="784" y="494"/>
                        </a:lnTo>
                        <a:lnTo>
                          <a:pt x="774" y="533"/>
                        </a:lnTo>
                        <a:lnTo>
                          <a:pt x="761" y="570"/>
                        </a:lnTo>
                        <a:lnTo>
                          <a:pt x="744" y="607"/>
                        </a:lnTo>
                        <a:lnTo>
                          <a:pt x="724" y="640"/>
                        </a:lnTo>
                        <a:lnTo>
                          <a:pt x="702" y="673"/>
                        </a:lnTo>
                        <a:lnTo>
                          <a:pt x="675" y="702"/>
                        </a:lnTo>
                        <a:lnTo>
                          <a:pt x="648" y="728"/>
                        </a:lnTo>
                        <a:lnTo>
                          <a:pt x="618" y="752"/>
                        </a:lnTo>
                        <a:lnTo>
                          <a:pt x="584" y="773"/>
                        </a:lnTo>
                        <a:lnTo>
                          <a:pt x="550" y="790"/>
                        </a:lnTo>
                        <a:lnTo>
                          <a:pt x="514" y="804"/>
                        </a:lnTo>
                        <a:lnTo>
                          <a:pt x="476" y="814"/>
                        </a:lnTo>
                        <a:lnTo>
                          <a:pt x="437" y="820"/>
                        </a:lnTo>
                        <a:lnTo>
                          <a:pt x="397" y="822"/>
                        </a:lnTo>
                        <a:lnTo>
                          <a:pt x="356" y="820"/>
                        </a:lnTo>
                        <a:lnTo>
                          <a:pt x="317" y="814"/>
                        </a:lnTo>
                        <a:lnTo>
                          <a:pt x="279" y="804"/>
                        </a:lnTo>
                        <a:lnTo>
                          <a:pt x="243" y="790"/>
                        </a:lnTo>
                        <a:lnTo>
                          <a:pt x="208" y="773"/>
                        </a:lnTo>
                        <a:lnTo>
                          <a:pt x="175" y="752"/>
                        </a:lnTo>
                        <a:lnTo>
                          <a:pt x="145" y="728"/>
                        </a:lnTo>
                        <a:lnTo>
                          <a:pt x="117" y="702"/>
                        </a:lnTo>
                        <a:lnTo>
                          <a:pt x="91" y="673"/>
                        </a:lnTo>
                        <a:lnTo>
                          <a:pt x="68" y="640"/>
                        </a:lnTo>
                        <a:lnTo>
                          <a:pt x="49" y="607"/>
                        </a:lnTo>
                        <a:lnTo>
                          <a:pt x="31" y="570"/>
                        </a:lnTo>
                        <a:lnTo>
                          <a:pt x="19" y="533"/>
                        </a:lnTo>
                        <a:lnTo>
                          <a:pt x="8" y="494"/>
                        </a:lnTo>
                        <a:lnTo>
                          <a:pt x="3" y="453"/>
                        </a:lnTo>
                        <a:lnTo>
                          <a:pt x="0" y="411"/>
                        </a:lnTo>
                        <a:lnTo>
                          <a:pt x="3" y="370"/>
                        </a:lnTo>
                        <a:lnTo>
                          <a:pt x="8" y="328"/>
                        </a:lnTo>
                        <a:lnTo>
                          <a:pt x="19" y="289"/>
                        </a:lnTo>
                        <a:lnTo>
                          <a:pt x="31" y="252"/>
                        </a:lnTo>
                        <a:lnTo>
                          <a:pt x="49" y="215"/>
                        </a:lnTo>
                        <a:lnTo>
                          <a:pt x="68" y="182"/>
                        </a:lnTo>
                        <a:lnTo>
                          <a:pt x="91" y="150"/>
                        </a:lnTo>
                        <a:lnTo>
                          <a:pt x="117" y="121"/>
                        </a:lnTo>
                        <a:lnTo>
                          <a:pt x="145" y="94"/>
                        </a:lnTo>
                        <a:lnTo>
                          <a:pt x="175" y="70"/>
                        </a:lnTo>
                        <a:lnTo>
                          <a:pt x="208" y="49"/>
                        </a:lnTo>
                        <a:lnTo>
                          <a:pt x="243" y="32"/>
                        </a:lnTo>
                        <a:lnTo>
                          <a:pt x="279" y="18"/>
                        </a:lnTo>
                        <a:lnTo>
                          <a:pt x="317" y="8"/>
                        </a:lnTo>
                        <a:lnTo>
                          <a:pt x="356" y="2"/>
                        </a:lnTo>
                        <a:lnTo>
                          <a:pt x="397" y="0"/>
                        </a:lnTo>
                        <a:lnTo>
                          <a:pt x="437" y="2"/>
                        </a:lnTo>
                        <a:lnTo>
                          <a:pt x="476" y="8"/>
                        </a:lnTo>
                        <a:lnTo>
                          <a:pt x="514" y="18"/>
                        </a:lnTo>
                        <a:lnTo>
                          <a:pt x="550" y="32"/>
                        </a:lnTo>
                        <a:lnTo>
                          <a:pt x="584" y="49"/>
                        </a:lnTo>
                        <a:lnTo>
                          <a:pt x="618" y="70"/>
                        </a:lnTo>
                        <a:lnTo>
                          <a:pt x="648" y="94"/>
                        </a:lnTo>
                        <a:lnTo>
                          <a:pt x="675" y="121"/>
                        </a:lnTo>
                        <a:lnTo>
                          <a:pt x="702" y="150"/>
                        </a:lnTo>
                        <a:lnTo>
                          <a:pt x="724" y="182"/>
                        </a:lnTo>
                        <a:lnTo>
                          <a:pt x="744" y="215"/>
                        </a:lnTo>
                        <a:lnTo>
                          <a:pt x="761" y="252"/>
                        </a:lnTo>
                        <a:lnTo>
                          <a:pt x="774" y="289"/>
                        </a:lnTo>
                        <a:lnTo>
                          <a:pt x="784" y="328"/>
                        </a:lnTo>
                        <a:lnTo>
                          <a:pt x="789" y="370"/>
                        </a:lnTo>
                        <a:lnTo>
                          <a:pt x="792" y="411"/>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5" name="Freeform 241"/>
                  <p:cNvSpPr>
                    <a:spLocks/>
                  </p:cNvSpPr>
                  <p:nvPr/>
                </p:nvSpPr>
                <p:spPr bwMode="auto">
                  <a:xfrm>
                    <a:off x="5160" y="2218"/>
                    <a:ext cx="396" cy="411"/>
                  </a:xfrm>
                  <a:custGeom>
                    <a:avLst/>
                    <a:gdLst/>
                    <a:ahLst/>
                    <a:cxnLst>
                      <a:cxn ang="0">
                        <a:pos x="792" y="411"/>
                      </a:cxn>
                      <a:cxn ang="0">
                        <a:pos x="784" y="494"/>
                      </a:cxn>
                      <a:cxn ang="0">
                        <a:pos x="761" y="570"/>
                      </a:cxn>
                      <a:cxn ang="0">
                        <a:pos x="724" y="640"/>
                      </a:cxn>
                      <a:cxn ang="0">
                        <a:pos x="675" y="702"/>
                      </a:cxn>
                      <a:cxn ang="0">
                        <a:pos x="618" y="752"/>
                      </a:cxn>
                      <a:cxn ang="0">
                        <a:pos x="550" y="790"/>
                      </a:cxn>
                      <a:cxn ang="0">
                        <a:pos x="476" y="814"/>
                      </a:cxn>
                      <a:cxn ang="0">
                        <a:pos x="397" y="822"/>
                      </a:cxn>
                      <a:cxn ang="0">
                        <a:pos x="356" y="820"/>
                      </a:cxn>
                      <a:cxn ang="0">
                        <a:pos x="279" y="804"/>
                      </a:cxn>
                      <a:cxn ang="0">
                        <a:pos x="208" y="773"/>
                      </a:cxn>
                      <a:cxn ang="0">
                        <a:pos x="145" y="728"/>
                      </a:cxn>
                      <a:cxn ang="0">
                        <a:pos x="91" y="673"/>
                      </a:cxn>
                      <a:cxn ang="0">
                        <a:pos x="49" y="607"/>
                      </a:cxn>
                      <a:cxn ang="0">
                        <a:pos x="19" y="533"/>
                      </a:cxn>
                      <a:cxn ang="0">
                        <a:pos x="3" y="453"/>
                      </a:cxn>
                      <a:cxn ang="0">
                        <a:pos x="0" y="411"/>
                      </a:cxn>
                      <a:cxn ang="0">
                        <a:pos x="8" y="328"/>
                      </a:cxn>
                      <a:cxn ang="0">
                        <a:pos x="31" y="252"/>
                      </a:cxn>
                      <a:cxn ang="0">
                        <a:pos x="68" y="182"/>
                      </a:cxn>
                      <a:cxn ang="0">
                        <a:pos x="117" y="121"/>
                      </a:cxn>
                      <a:cxn ang="0">
                        <a:pos x="175" y="70"/>
                      </a:cxn>
                      <a:cxn ang="0">
                        <a:pos x="243" y="32"/>
                      </a:cxn>
                      <a:cxn ang="0">
                        <a:pos x="317" y="8"/>
                      </a:cxn>
                      <a:cxn ang="0">
                        <a:pos x="397" y="0"/>
                      </a:cxn>
                      <a:cxn ang="0">
                        <a:pos x="437" y="2"/>
                      </a:cxn>
                      <a:cxn ang="0">
                        <a:pos x="514" y="18"/>
                      </a:cxn>
                      <a:cxn ang="0">
                        <a:pos x="584" y="49"/>
                      </a:cxn>
                      <a:cxn ang="0">
                        <a:pos x="648" y="94"/>
                      </a:cxn>
                      <a:cxn ang="0">
                        <a:pos x="702" y="150"/>
                      </a:cxn>
                      <a:cxn ang="0">
                        <a:pos x="744" y="215"/>
                      </a:cxn>
                      <a:cxn ang="0">
                        <a:pos x="774" y="289"/>
                      </a:cxn>
                      <a:cxn ang="0">
                        <a:pos x="789" y="370"/>
                      </a:cxn>
                    </a:cxnLst>
                    <a:rect l="0" t="0" r="r" b="b"/>
                    <a:pathLst>
                      <a:path w="792" h="822">
                        <a:moveTo>
                          <a:pt x="792" y="411"/>
                        </a:moveTo>
                        <a:lnTo>
                          <a:pt x="792" y="411"/>
                        </a:lnTo>
                        <a:lnTo>
                          <a:pt x="789" y="453"/>
                        </a:lnTo>
                        <a:lnTo>
                          <a:pt x="784" y="494"/>
                        </a:lnTo>
                        <a:lnTo>
                          <a:pt x="774" y="533"/>
                        </a:lnTo>
                        <a:lnTo>
                          <a:pt x="761" y="570"/>
                        </a:lnTo>
                        <a:lnTo>
                          <a:pt x="744" y="607"/>
                        </a:lnTo>
                        <a:lnTo>
                          <a:pt x="724" y="640"/>
                        </a:lnTo>
                        <a:lnTo>
                          <a:pt x="702" y="673"/>
                        </a:lnTo>
                        <a:lnTo>
                          <a:pt x="675" y="702"/>
                        </a:lnTo>
                        <a:lnTo>
                          <a:pt x="648" y="728"/>
                        </a:lnTo>
                        <a:lnTo>
                          <a:pt x="618" y="752"/>
                        </a:lnTo>
                        <a:lnTo>
                          <a:pt x="584" y="773"/>
                        </a:lnTo>
                        <a:lnTo>
                          <a:pt x="550" y="790"/>
                        </a:lnTo>
                        <a:lnTo>
                          <a:pt x="514" y="804"/>
                        </a:lnTo>
                        <a:lnTo>
                          <a:pt x="476" y="814"/>
                        </a:lnTo>
                        <a:lnTo>
                          <a:pt x="437" y="820"/>
                        </a:lnTo>
                        <a:lnTo>
                          <a:pt x="397" y="822"/>
                        </a:lnTo>
                        <a:lnTo>
                          <a:pt x="397" y="822"/>
                        </a:lnTo>
                        <a:lnTo>
                          <a:pt x="356" y="820"/>
                        </a:lnTo>
                        <a:lnTo>
                          <a:pt x="317" y="814"/>
                        </a:lnTo>
                        <a:lnTo>
                          <a:pt x="279" y="804"/>
                        </a:lnTo>
                        <a:lnTo>
                          <a:pt x="243" y="790"/>
                        </a:lnTo>
                        <a:lnTo>
                          <a:pt x="208" y="773"/>
                        </a:lnTo>
                        <a:lnTo>
                          <a:pt x="175" y="752"/>
                        </a:lnTo>
                        <a:lnTo>
                          <a:pt x="145" y="728"/>
                        </a:lnTo>
                        <a:lnTo>
                          <a:pt x="117" y="702"/>
                        </a:lnTo>
                        <a:lnTo>
                          <a:pt x="91" y="673"/>
                        </a:lnTo>
                        <a:lnTo>
                          <a:pt x="68" y="640"/>
                        </a:lnTo>
                        <a:lnTo>
                          <a:pt x="49" y="607"/>
                        </a:lnTo>
                        <a:lnTo>
                          <a:pt x="31" y="570"/>
                        </a:lnTo>
                        <a:lnTo>
                          <a:pt x="19" y="533"/>
                        </a:lnTo>
                        <a:lnTo>
                          <a:pt x="8" y="494"/>
                        </a:lnTo>
                        <a:lnTo>
                          <a:pt x="3" y="453"/>
                        </a:lnTo>
                        <a:lnTo>
                          <a:pt x="0" y="411"/>
                        </a:lnTo>
                        <a:lnTo>
                          <a:pt x="0" y="411"/>
                        </a:lnTo>
                        <a:lnTo>
                          <a:pt x="3" y="370"/>
                        </a:lnTo>
                        <a:lnTo>
                          <a:pt x="8" y="328"/>
                        </a:lnTo>
                        <a:lnTo>
                          <a:pt x="19" y="289"/>
                        </a:lnTo>
                        <a:lnTo>
                          <a:pt x="31" y="252"/>
                        </a:lnTo>
                        <a:lnTo>
                          <a:pt x="49" y="215"/>
                        </a:lnTo>
                        <a:lnTo>
                          <a:pt x="68" y="182"/>
                        </a:lnTo>
                        <a:lnTo>
                          <a:pt x="91" y="150"/>
                        </a:lnTo>
                        <a:lnTo>
                          <a:pt x="117" y="121"/>
                        </a:lnTo>
                        <a:lnTo>
                          <a:pt x="145" y="94"/>
                        </a:lnTo>
                        <a:lnTo>
                          <a:pt x="175" y="70"/>
                        </a:lnTo>
                        <a:lnTo>
                          <a:pt x="208" y="49"/>
                        </a:lnTo>
                        <a:lnTo>
                          <a:pt x="243" y="32"/>
                        </a:lnTo>
                        <a:lnTo>
                          <a:pt x="279" y="18"/>
                        </a:lnTo>
                        <a:lnTo>
                          <a:pt x="317" y="8"/>
                        </a:lnTo>
                        <a:lnTo>
                          <a:pt x="356" y="2"/>
                        </a:lnTo>
                        <a:lnTo>
                          <a:pt x="397" y="0"/>
                        </a:lnTo>
                        <a:lnTo>
                          <a:pt x="397" y="0"/>
                        </a:lnTo>
                        <a:lnTo>
                          <a:pt x="437" y="2"/>
                        </a:lnTo>
                        <a:lnTo>
                          <a:pt x="476" y="8"/>
                        </a:lnTo>
                        <a:lnTo>
                          <a:pt x="514" y="18"/>
                        </a:lnTo>
                        <a:lnTo>
                          <a:pt x="550" y="32"/>
                        </a:lnTo>
                        <a:lnTo>
                          <a:pt x="584" y="49"/>
                        </a:lnTo>
                        <a:lnTo>
                          <a:pt x="618" y="70"/>
                        </a:lnTo>
                        <a:lnTo>
                          <a:pt x="648" y="94"/>
                        </a:lnTo>
                        <a:lnTo>
                          <a:pt x="675" y="121"/>
                        </a:lnTo>
                        <a:lnTo>
                          <a:pt x="702" y="150"/>
                        </a:lnTo>
                        <a:lnTo>
                          <a:pt x="724" y="182"/>
                        </a:lnTo>
                        <a:lnTo>
                          <a:pt x="744" y="215"/>
                        </a:lnTo>
                        <a:lnTo>
                          <a:pt x="761" y="252"/>
                        </a:lnTo>
                        <a:lnTo>
                          <a:pt x="774" y="289"/>
                        </a:lnTo>
                        <a:lnTo>
                          <a:pt x="784" y="328"/>
                        </a:lnTo>
                        <a:lnTo>
                          <a:pt x="789" y="370"/>
                        </a:lnTo>
                        <a:lnTo>
                          <a:pt x="792" y="411"/>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6" name="Freeform 242"/>
                  <p:cNvSpPr>
                    <a:spLocks/>
                  </p:cNvSpPr>
                  <p:nvPr/>
                </p:nvSpPr>
                <p:spPr bwMode="auto">
                  <a:xfrm>
                    <a:off x="4428" y="2394"/>
                    <a:ext cx="450" cy="470"/>
                  </a:xfrm>
                  <a:custGeom>
                    <a:avLst/>
                    <a:gdLst/>
                    <a:ahLst/>
                    <a:cxnLst>
                      <a:cxn ang="0">
                        <a:pos x="899" y="519"/>
                      </a:cxn>
                      <a:cxn ang="0">
                        <a:pos x="880" y="611"/>
                      </a:cxn>
                      <a:cxn ang="0">
                        <a:pos x="847" y="695"/>
                      </a:cxn>
                      <a:cxn ang="0">
                        <a:pos x="798" y="770"/>
                      </a:cxn>
                      <a:cxn ang="0">
                        <a:pos x="737" y="833"/>
                      </a:cxn>
                      <a:cxn ang="0">
                        <a:pos x="666" y="884"/>
                      </a:cxn>
                      <a:cxn ang="0">
                        <a:pos x="585" y="921"/>
                      </a:cxn>
                      <a:cxn ang="0">
                        <a:pos x="498" y="939"/>
                      </a:cxn>
                      <a:cxn ang="0">
                        <a:pos x="406" y="939"/>
                      </a:cxn>
                      <a:cxn ang="0">
                        <a:pos x="317" y="921"/>
                      </a:cxn>
                      <a:cxn ang="0">
                        <a:pos x="236" y="884"/>
                      </a:cxn>
                      <a:cxn ang="0">
                        <a:pos x="164" y="833"/>
                      </a:cxn>
                      <a:cxn ang="0">
                        <a:pos x="103" y="770"/>
                      </a:cxn>
                      <a:cxn ang="0">
                        <a:pos x="54" y="695"/>
                      </a:cxn>
                      <a:cxn ang="0">
                        <a:pos x="21" y="611"/>
                      </a:cxn>
                      <a:cxn ang="0">
                        <a:pos x="2" y="519"/>
                      </a:cxn>
                      <a:cxn ang="0">
                        <a:pos x="2" y="423"/>
                      </a:cxn>
                      <a:cxn ang="0">
                        <a:pos x="21" y="332"/>
                      </a:cxn>
                      <a:cxn ang="0">
                        <a:pos x="54" y="247"/>
                      </a:cxn>
                      <a:cxn ang="0">
                        <a:pos x="103" y="172"/>
                      </a:cxn>
                      <a:cxn ang="0">
                        <a:pos x="164" y="109"/>
                      </a:cxn>
                      <a:cxn ang="0">
                        <a:pos x="236" y="58"/>
                      </a:cxn>
                      <a:cxn ang="0">
                        <a:pos x="317" y="21"/>
                      </a:cxn>
                      <a:cxn ang="0">
                        <a:pos x="406" y="3"/>
                      </a:cxn>
                      <a:cxn ang="0">
                        <a:pos x="498" y="3"/>
                      </a:cxn>
                      <a:cxn ang="0">
                        <a:pos x="585" y="21"/>
                      </a:cxn>
                      <a:cxn ang="0">
                        <a:pos x="666" y="58"/>
                      </a:cxn>
                      <a:cxn ang="0">
                        <a:pos x="737" y="109"/>
                      </a:cxn>
                      <a:cxn ang="0">
                        <a:pos x="798" y="172"/>
                      </a:cxn>
                      <a:cxn ang="0">
                        <a:pos x="847" y="247"/>
                      </a:cxn>
                      <a:cxn ang="0">
                        <a:pos x="880" y="332"/>
                      </a:cxn>
                      <a:cxn ang="0">
                        <a:pos x="899" y="423"/>
                      </a:cxn>
                    </a:cxnLst>
                    <a:rect l="0" t="0" r="r" b="b"/>
                    <a:pathLst>
                      <a:path w="901" h="941">
                        <a:moveTo>
                          <a:pt x="901" y="471"/>
                        </a:moveTo>
                        <a:lnTo>
                          <a:pt x="899" y="519"/>
                        </a:lnTo>
                        <a:lnTo>
                          <a:pt x="892" y="566"/>
                        </a:lnTo>
                        <a:lnTo>
                          <a:pt x="880" y="611"/>
                        </a:lnTo>
                        <a:lnTo>
                          <a:pt x="865" y="653"/>
                        </a:lnTo>
                        <a:lnTo>
                          <a:pt x="847" y="695"/>
                        </a:lnTo>
                        <a:lnTo>
                          <a:pt x="824" y="734"/>
                        </a:lnTo>
                        <a:lnTo>
                          <a:pt x="798" y="770"/>
                        </a:lnTo>
                        <a:lnTo>
                          <a:pt x="770" y="803"/>
                        </a:lnTo>
                        <a:lnTo>
                          <a:pt x="737" y="833"/>
                        </a:lnTo>
                        <a:lnTo>
                          <a:pt x="703" y="861"/>
                        </a:lnTo>
                        <a:lnTo>
                          <a:pt x="666" y="884"/>
                        </a:lnTo>
                        <a:lnTo>
                          <a:pt x="627" y="905"/>
                        </a:lnTo>
                        <a:lnTo>
                          <a:pt x="585" y="921"/>
                        </a:lnTo>
                        <a:lnTo>
                          <a:pt x="541" y="932"/>
                        </a:lnTo>
                        <a:lnTo>
                          <a:pt x="498" y="939"/>
                        </a:lnTo>
                        <a:lnTo>
                          <a:pt x="452" y="941"/>
                        </a:lnTo>
                        <a:lnTo>
                          <a:pt x="406" y="939"/>
                        </a:lnTo>
                        <a:lnTo>
                          <a:pt x="361" y="932"/>
                        </a:lnTo>
                        <a:lnTo>
                          <a:pt x="317" y="921"/>
                        </a:lnTo>
                        <a:lnTo>
                          <a:pt x="275" y="905"/>
                        </a:lnTo>
                        <a:lnTo>
                          <a:pt x="236" y="884"/>
                        </a:lnTo>
                        <a:lnTo>
                          <a:pt x="199" y="861"/>
                        </a:lnTo>
                        <a:lnTo>
                          <a:pt x="164" y="833"/>
                        </a:lnTo>
                        <a:lnTo>
                          <a:pt x="133" y="803"/>
                        </a:lnTo>
                        <a:lnTo>
                          <a:pt x="103" y="770"/>
                        </a:lnTo>
                        <a:lnTo>
                          <a:pt x="77" y="734"/>
                        </a:lnTo>
                        <a:lnTo>
                          <a:pt x="54" y="695"/>
                        </a:lnTo>
                        <a:lnTo>
                          <a:pt x="36" y="653"/>
                        </a:lnTo>
                        <a:lnTo>
                          <a:pt x="21" y="611"/>
                        </a:lnTo>
                        <a:lnTo>
                          <a:pt x="9" y="566"/>
                        </a:lnTo>
                        <a:lnTo>
                          <a:pt x="2" y="519"/>
                        </a:lnTo>
                        <a:lnTo>
                          <a:pt x="0" y="471"/>
                        </a:lnTo>
                        <a:lnTo>
                          <a:pt x="2" y="423"/>
                        </a:lnTo>
                        <a:lnTo>
                          <a:pt x="9" y="377"/>
                        </a:lnTo>
                        <a:lnTo>
                          <a:pt x="21" y="332"/>
                        </a:lnTo>
                        <a:lnTo>
                          <a:pt x="36" y="288"/>
                        </a:lnTo>
                        <a:lnTo>
                          <a:pt x="54" y="247"/>
                        </a:lnTo>
                        <a:lnTo>
                          <a:pt x="77" y="209"/>
                        </a:lnTo>
                        <a:lnTo>
                          <a:pt x="103" y="172"/>
                        </a:lnTo>
                        <a:lnTo>
                          <a:pt x="133" y="139"/>
                        </a:lnTo>
                        <a:lnTo>
                          <a:pt x="164" y="109"/>
                        </a:lnTo>
                        <a:lnTo>
                          <a:pt x="199" y="81"/>
                        </a:lnTo>
                        <a:lnTo>
                          <a:pt x="236" y="58"/>
                        </a:lnTo>
                        <a:lnTo>
                          <a:pt x="275" y="37"/>
                        </a:lnTo>
                        <a:lnTo>
                          <a:pt x="317" y="21"/>
                        </a:lnTo>
                        <a:lnTo>
                          <a:pt x="361" y="10"/>
                        </a:lnTo>
                        <a:lnTo>
                          <a:pt x="406" y="3"/>
                        </a:lnTo>
                        <a:lnTo>
                          <a:pt x="452" y="0"/>
                        </a:lnTo>
                        <a:lnTo>
                          <a:pt x="498" y="3"/>
                        </a:lnTo>
                        <a:lnTo>
                          <a:pt x="541" y="10"/>
                        </a:lnTo>
                        <a:lnTo>
                          <a:pt x="585" y="21"/>
                        </a:lnTo>
                        <a:lnTo>
                          <a:pt x="627" y="37"/>
                        </a:lnTo>
                        <a:lnTo>
                          <a:pt x="666" y="58"/>
                        </a:lnTo>
                        <a:lnTo>
                          <a:pt x="703" y="81"/>
                        </a:lnTo>
                        <a:lnTo>
                          <a:pt x="737" y="109"/>
                        </a:lnTo>
                        <a:lnTo>
                          <a:pt x="770" y="139"/>
                        </a:lnTo>
                        <a:lnTo>
                          <a:pt x="798" y="172"/>
                        </a:lnTo>
                        <a:lnTo>
                          <a:pt x="824" y="209"/>
                        </a:lnTo>
                        <a:lnTo>
                          <a:pt x="847" y="247"/>
                        </a:lnTo>
                        <a:lnTo>
                          <a:pt x="865" y="288"/>
                        </a:lnTo>
                        <a:lnTo>
                          <a:pt x="880" y="332"/>
                        </a:lnTo>
                        <a:lnTo>
                          <a:pt x="892" y="377"/>
                        </a:lnTo>
                        <a:lnTo>
                          <a:pt x="899" y="423"/>
                        </a:lnTo>
                        <a:lnTo>
                          <a:pt x="901" y="471"/>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7" name="Freeform 243"/>
                  <p:cNvSpPr>
                    <a:spLocks/>
                  </p:cNvSpPr>
                  <p:nvPr/>
                </p:nvSpPr>
                <p:spPr bwMode="auto">
                  <a:xfrm>
                    <a:off x="4428" y="2394"/>
                    <a:ext cx="450" cy="470"/>
                  </a:xfrm>
                  <a:custGeom>
                    <a:avLst/>
                    <a:gdLst/>
                    <a:ahLst/>
                    <a:cxnLst>
                      <a:cxn ang="0">
                        <a:pos x="901" y="471"/>
                      </a:cxn>
                      <a:cxn ang="0">
                        <a:pos x="892" y="566"/>
                      </a:cxn>
                      <a:cxn ang="0">
                        <a:pos x="865" y="653"/>
                      </a:cxn>
                      <a:cxn ang="0">
                        <a:pos x="824" y="734"/>
                      </a:cxn>
                      <a:cxn ang="0">
                        <a:pos x="770" y="803"/>
                      </a:cxn>
                      <a:cxn ang="0">
                        <a:pos x="703" y="861"/>
                      </a:cxn>
                      <a:cxn ang="0">
                        <a:pos x="627" y="905"/>
                      </a:cxn>
                      <a:cxn ang="0">
                        <a:pos x="541" y="932"/>
                      </a:cxn>
                      <a:cxn ang="0">
                        <a:pos x="452" y="941"/>
                      </a:cxn>
                      <a:cxn ang="0">
                        <a:pos x="406" y="939"/>
                      </a:cxn>
                      <a:cxn ang="0">
                        <a:pos x="317" y="921"/>
                      </a:cxn>
                      <a:cxn ang="0">
                        <a:pos x="236" y="884"/>
                      </a:cxn>
                      <a:cxn ang="0">
                        <a:pos x="164" y="833"/>
                      </a:cxn>
                      <a:cxn ang="0">
                        <a:pos x="103" y="770"/>
                      </a:cxn>
                      <a:cxn ang="0">
                        <a:pos x="54" y="695"/>
                      </a:cxn>
                      <a:cxn ang="0">
                        <a:pos x="21" y="611"/>
                      </a:cxn>
                      <a:cxn ang="0">
                        <a:pos x="2" y="519"/>
                      </a:cxn>
                      <a:cxn ang="0">
                        <a:pos x="0" y="471"/>
                      </a:cxn>
                      <a:cxn ang="0">
                        <a:pos x="9" y="377"/>
                      </a:cxn>
                      <a:cxn ang="0">
                        <a:pos x="36" y="288"/>
                      </a:cxn>
                      <a:cxn ang="0">
                        <a:pos x="77" y="209"/>
                      </a:cxn>
                      <a:cxn ang="0">
                        <a:pos x="133" y="139"/>
                      </a:cxn>
                      <a:cxn ang="0">
                        <a:pos x="199" y="81"/>
                      </a:cxn>
                      <a:cxn ang="0">
                        <a:pos x="275" y="37"/>
                      </a:cxn>
                      <a:cxn ang="0">
                        <a:pos x="361" y="10"/>
                      </a:cxn>
                      <a:cxn ang="0">
                        <a:pos x="452" y="0"/>
                      </a:cxn>
                      <a:cxn ang="0">
                        <a:pos x="498" y="3"/>
                      </a:cxn>
                      <a:cxn ang="0">
                        <a:pos x="585" y="21"/>
                      </a:cxn>
                      <a:cxn ang="0">
                        <a:pos x="666" y="58"/>
                      </a:cxn>
                      <a:cxn ang="0">
                        <a:pos x="737" y="109"/>
                      </a:cxn>
                      <a:cxn ang="0">
                        <a:pos x="798" y="172"/>
                      </a:cxn>
                      <a:cxn ang="0">
                        <a:pos x="847" y="247"/>
                      </a:cxn>
                      <a:cxn ang="0">
                        <a:pos x="880" y="332"/>
                      </a:cxn>
                      <a:cxn ang="0">
                        <a:pos x="899" y="423"/>
                      </a:cxn>
                    </a:cxnLst>
                    <a:rect l="0" t="0" r="r" b="b"/>
                    <a:pathLst>
                      <a:path w="901" h="941">
                        <a:moveTo>
                          <a:pt x="901" y="471"/>
                        </a:moveTo>
                        <a:lnTo>
                          <a:pt x="901" y="471"/>
                        </a:lnTo>
                        <a:lnTo>
                          <a:pt x="899" y="519"/>
                        </a:lnTo>
                        <a:lnTo>
                          <a:pt x="892" y="566"/>
                        </a:lnTo>
                        <a:lnTo>
                          <a:pt x="880" y="611"/>
                        </a:lnTo>
                        <a:lnTo>
                          <a:pt x="865" y="653"/>
                        </a:lnTo>
                        <a:lnTo>
                          <a:pt x="847" y="695"/>
                        </a:lnTo>
                        <a:lnTo>
                          <a:pt x="824" y="734"/>
                        </a:lnTo>
                        <a:lnTo>
                          <a:pt x="798" y="770"/>
                        </a:lnTo>
                        <a:lnTo>
                          <a:pt x="770" y="803"/>
                        </a:lnTo>
                        <a:lnTo>
                          <a:pt x="737" y="833"/>
                        </a:lnTo>
                        <a:lnTo>
                          <a:pt x="703" y="861"/>
                        </a:lnTo>
                        <a:lnTo>
                          <a:pt x="666" y="884"/>
                        </a:lnTo>
                        <a:lnTo>
                          <a:pt x="627" y="905"/>
                        </a:lnTo>
                        <a:lnTo>
                          <a:pt x="585" y="921"/>
                        </a:lnTo>
                        <a:lnTo>
                          <a:pt x="541" y="932"/>
                        </a:lnTo>
                        <a:lnTo>
                          <a:pt x="498" y="939"/>
                        </a:lnTo>
                        <a:lnTo>
                          <a:pt x="452" y="941"/>
                        </a:lnTo>
                        <a:lnTo>
                          <a:pt x="452" y="941"/>
                        </a:lnTo>
                        <a:lnTo>
                          <a:pt x="406" y="939"/>
                        </a:lnTo>
                        <a:lnTo>
                          <a:pt x="361" y="932"/>
                        </a:lnTo>
                        <a:lnTo>
                          <a:pt x="317" y="921"/>
                        </a:lnTo>
                        <a:lnTo>
                          <a:pt x="275" y="905"/>
                        </a:lnTo>
                        <a:lnTo>
                          <a:pt x="236" y="884"/>
                        </a:lnTo>
                        <a:lnTo>
                          <a:pt x="199" y="861"/>
                        </a:lnTo>
                        <a:lnTo>
                          <a:pt x="164" y="833"/>
                        </a:lnTo>
                        <a:lnTo>
                          <a:pt x="133" y="803"/>
                        </a:lnTo>
                        <a:lnTo>
                          <a:pt x="103" y="770"/>
                        </a:lnTo>
                        <a:lnTo>
                          <a:pt x="77" y="734"/>
                        </a:lnTo>
                        <a:lnTo>
                          <a:pt x="54" y="695"/>
                        </a:lnTo>
                        <a:lnTo>
                          <a:pt x="36" y="653"/>
                        </a:lnTo>
                        <a:lnTo>
                          <a:pt x="21" y="611"/>
                        </a:lnTo>
                        <a:lnTo>
                          <a:pt x="9" y="566"/>
                        </a:lnTo>
                        <a:lnTo>
                          <a:pt x="2" y="519"/>
                        </a:lnTo>
                        <a:lnTo>
                          <a:pt x="0" y="471"/>
                        </a:lnTo>
                        <a:lnTo>
                          <a:pt x="0" y="471"/>
                        </a:lnTo>
                        <a:lnTo>
                          <a:pt x="2" y="423"/>
                        </a:lnTo>
                        <a:lnTo>
                          <a:pt x="9" y="377"/>
                        </a:lnTo>
                        <a:lnTo>
                          <a:pt x="21" y="332"/>
                        </a:lnTo>
                        <a:lnTo>
                          <a:pt x="36" y="288"/>
                        </a:lnTo>
                        <a:lnTo>
                          <a:pt x="54" y="247"/>
                        </a:lnTo>
                        <a:lnTo>
                          <a:pt x="77" y="209"/>
                        </a:lnTo>
                        <a:lnTo>
                          <a:pt x="103" y="172"/>
                        </a:lnTo>
                        <a:lnTo>
                          <a:pt x="133" y="139"/>
                        </a:lnTo>
                        <a:lnTo>
                          <a:pt x="164" y="109"/>
                        </a:lnTo>
                        <a:lnTo>
                          <a:pt x="199" y="81"/>
                        </a:lnTo>
                        <a:lnTo>
                          <a:pt x="236" y="58"/>
                        </a:lnTo>
                        <a:lnTo>
                          <a:pt x="275" y="37"/>
                        </a:lnTo>
                        <a:lnTo>
                          <a:pt x="317" y="21"/>
                        </a:lnTo>
                        <a:lnTo>
                          <a:pt x="361" y="10"/>
                        </a:lnTo>
                        <a:lnTo>
                          <a:pt x="406" y="3"/>
                        </a:lnTo>
                        <a:lnTo>
                          <a:pt x="452" y="0"/>
                        </a:lnTo>
                        <a:lnTo>
                          <a:pt x="452" y="0"/>
                        </a:lnTo>
                        <a:lnTo>
                          <a:pt x="498" y="3"/>
                        </a:lnTo>
                        <a:lnTo>
                          <a:pt x="541" y="10"/>
                        </a:lnTo>
                        <a:lnTo>
                          <a:pt x="585" y="21"/>
                        </a:lnTo>
                        <a:lnTo>
                          <a:pt x="627" y="37"/>
                        </a:lnTo>
                        <a:lnTo>
                          <a:pt x="666" y="58"/>
                        </a:lnTo>
                        <a:lnTo>
                          <a:pt x="703" y="81"/>
                        </a:lnTo>
                        <a:lnTo>
                          <a:pt x="737" y="109"/>
                        </a:lnTo>
                        <a:lnTo>
                          <a:pt x="770" y="139"/>
                        </a:lnTo>
                        <a:lnTo>
                          <a:pt x="798" y="172"/>
                        </a:lnTo>
                        <a:lnTo>
                          <a:pt x="824" y="209"/>
                        </a:lnTo>
                        <a:lnTo>
                          <a:pt x="847" y="247"/>
                        </a:lnTo>
                        <a:lnTo>
                          <a:pt x="865" y="288"/>
                        </a:lnTo>
                        <a:lnTo>
                          <a:pt x="880" y="332"/>
                        </a:lnTo>
                        <a:lnTo>
                          <a:pt x="892" y="377"/>
                        </a:lnTo>
                        <a:lnTo>
                          <a:pt x="899" y="423"/>
                        </a:lnTo>
                        <a:lnTo>
                          <a:pt x="901" y="471"/>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8" name="Freeform 244"/>
                  <p:cNvSpPr>
                    <a:spLocks/>
                  </p:cNvSpPr>
                  <p:nvPr/>
                </p:nvSpPr>
                <p:spPr bwMode="auto">
                  <a:xfrm>
                    <a:off x="5047" y="2452"/>
                    <a:ext cx="339" cy="352"/>
                  </a:xfrm>
                  <a:custGeom>
                    <a:avLst/>
                    <a:gdLst/>
                    <a:ahLst/>
                    <a:cxnLst>
                      <a:cxn ang="0">
                        <a:pos x="676" y="388"/>
                      </a:cxn>
                      <a:cxn ang="0">
                        <a:pos x="663" y="457"/>
                      </a:cxn>
                      <a:cxn ang="0">
                        <a:pos x="636" y="519"/>
                      </a:cxn>
                      <a:cxn ang="0">
                        <a:pos x="601" y="576"/>
                      </a:cxn>
                      <a:cxn ang="0">
                        <a:pos x="555" y="623"/>
                      </a:cxn>
                      <a:cxn ang="0">
                        <a:pos x="500" y="661"/>
                      </a:cxn>
                      <a:cxn ang="0">
                        <a:pos x="441" y="688"/>
                      </a:cxn>
                      <a:cxn ang="0">
                        <a:pos x="375" y="701"/>
                      </a:cxn>
                      <a:cxn ang="0">
                        <a:pos x="306" y="701"/>
                      </a:cxn>
                      <a:cxn ang="0">
                        <a:pos x="239" y="688"/>
                      </a:cxn>
                      <a:cxn ang="0">
                        <a:pos x="178" y="661"/>
                      </a:cxn>
                      <a:cxn ang="0">
                        <a:pos x="124" y="623"/>
                      </a:cxn>
                      <a:cxn ang="0">
                        <a:pos x="78" y="576"/>
                      </a:cxn>
                      <a:cxn ang="0">
                        <a:pos x="42" y="519"/>
                      </a:cxn>
                      <a:cxn ang="0">
                        <a:pos x="15" y="457"/>
                      </a:cxn>
                      <a:cxn ang="0">
                        <a:pos x="3" y="388"/>
                      </a:cxn>
                      <a:cxn ang="0">
                        <a:pos x="3" y="317"/>
                      </a:cxn>
                      <a:cxn ang="0">
                        <a:pos x="15" y="247"/>
                      </a:cxn>
                      <a:cxn ang="0">
                        <a:pos x="42" y="184"/>
                      </a:cxn>
                      <a:cxn ang="0">
                        <a:pos x="78" y="128"/>
                      </a:cxn>
                      <a:cxn ang="0">
                        <a:pos x="124" y="80"/>
                      </a:cxn>
                      <a:cxn ang="0">
                        <a:pos x="178" y="42"/>
                      </a:cxn>
                      <a:cxn ang="0">
                        <a:pos x="239" y="16"/>
                      </a:cxn>
                      <a:cxn ang="0">
                        <a:pos x="306" y="2"/>
                      </a:cxn>
                      <a:cxn ang="0">
                        <a:pos x="375" y="2"/>
                      </a:cxn>
                      <a:cxn ang="0">
                        <a:pos x="441" y="16"/>
                      </a:cxn>
                      <a:cxn ang="0">
                        <a:pos x="500" y="42"/>
                      </a:cxn>
                      <a:cxn ang="0">
                        <a:pos x="555" y="80"/>
                      </a:cxn>
                      <a:cxn ang="0">
                        <a:pos x="601" y="128"/>
                      </a:cxn>
                      <a:cxn ang="0">
                        <a:pos x="636" y="184"/>
                      </a:cxn>
                      <a:cxn ang="0">
                        <a:pos x="663" y="247"/>
                      </a:cxn>
                      <a:cxn ang="0">
                        <a:pos x="676" y="317"/>
                      </a:cxn>
                    </a:cxnLst>
                    <a:rect l="0" t="0" r="r" b="b"/>
                    <a:pathLst>
                      <a:path w="678" h="704">
                        <a:moveTo>
                          <a:pt x="678" y="352"/>
                        </a:moveTo>
                        <a:lnTo>
                          <a:pt x="676" y="388"/>
                        </a:lnTo>
                        <a:lnTo>
                          <a:pt x="671" y="423"/>
                        </a:lnTo>
                        <a:lnTo>
                          <a:pt x="663" y="457"/>
                        </a:lnTo>
                        <a:lnTo>
                          <a:pt x="651" y="489"/>
                        </a:lnTo>
                        <a:lnTo>
                          <a:pt x="636" y="519"/>
                        </a:lnTo>
                        <a:lnTo>
                          <a:pt x="620" y="548"/>
                        </a:lnTo>
                        <a:lnTo>
                          <a:pt x="601" y="576"/>
                        </a:lnTo>
                        <a:lnTo>
                          <a:pt x="579" y="600"/>
                        </a:lnTo>
                        <a:lnTo>
                          <a:pt x="555" y="623"/>
                        </a:lnTo>
                        <a:lnTo>
                          <a:pt x="528" y="644"/>
                        </a:lnTo>
                        <a:lnTo>
                          <a:pt x="500" y="661"/>
                        </a:lnTo>
                        <a:lnTo>
                          <a:pt x="472" y="676"/>
                        </a:lnTo>
                        <a:lnTo>
                          <a:pt x="441" y="688"/>
                        </a:lnTo>
                        <a:lnTo>
                          <a:pt x="408" y="697"/>
                        </a:lnTo>
                        <a:lnTo>
                          <a:pt x="375" y="701"/>
                        </a:lnTo>
                        <a:lnTo>
                          <a:pt x="340" y="704"/>
                        </a:lnTo>
                        <a:lnTo>
                          <a:pt x="306" y="701"/>
                        </a:lnTo>
                        <a:lnTo>
                          <a:pt x="272" y="697"/>
                        </a:lnTo>
                        <a:lnTo>
                          <a:pt x="239" y="688"/>
                        </a:lnTo>
                        <a:lnTo>
                          <a:pt x="208" y="676"/>
                        </a:lnTo>
                        <a:lnTo>
                          <a:pt x="178" y="661"/>
                        </a:lnTo>
                        <a:lnTo>
                          <a:pt x="150" y="644"/>
                        </a:lnTo>
                        <a:lnTo>
                          <a:pt x="124" y="623"/>
                        </a:lnTo>
                        <a:lnTo>
                          <a:pt x="100" y="600"/>
                        </a:lnTo>
                        <a:lnTo>
                          <a:pt x="78" y="576"/>
                        </a:lnTo>
                        <a:lnTo>
                          <a:pt x="58" y="548"/>
                        </a:lnTo>
                        <a:lnTo>
                          <a:pt x="42" y="519"/>
                        </a:lnTo>
                        <a:lnTo>
                          <a:pt x="27" y="489"/>
                        </a:lnTo>
                        <a:lnTo>
                          <a:pt x="15" y="457"/>
                        </a:lnTo>
                        <a:lnTo>
                          <a:pt x="7" y="423"/>
                        </a:lnTo>
                        <a:lnTo>
                          <a:pt x="3" y="388"/>
                        </a:lnTo>
                        <a:lnTo>
                          <a:pt x="0" y="352"/>
                        </a:lnTo>
                        <a:lnTo>
                          <a:pt x="3" y="317"/>
                        </a:lnTo>
                        <a:lnTo>
                          <a:pt x="7" y="281"/>
                        </a:lnTo>
                        <a:lnTo>
                          <a:pt x="15" y="247"/>
                        </a:lnTo>
                        <a:lnTo>
                          <a:pt x="27" y="215"/>
                        </a:lnTo>
                        <a:lnTo>
                          <a:pt x="42" y="184"/>
                        </a:lnTo>
                        <a:lnTo>
                          <a:pt x="58" y="155"/>
                        </a:lnTo>
                        <a:lnTo>
                          <a:pt x="78" y="128"/>
                        </a:lnTo>
                        <a:lnTo>
                          <a:pt x="100" y="103"/>
                        </a:lnTo>
                        <a:lnTo>
                          <a:pt x="124" y="80"/>
                        </a:lnTo>
                        <a:lnTo>
                          <a:pt x="150" y="60"/>
                        </a:lnTo>
                        <a:lnTo>
                          <a:pt x="178" y="42"/>
                        </a:lnTo>
                        <a:lnTo>
                          <a:pt x="208" y="27"/>
                        </a:lnTo>
                        <a:lnTo>
                          <a:pt x="239" y="16"/>
                        </a:lnTo>
                        <a:lnTo>
                          <a:pt x="272" y="7"/>
                        </a:lnTo>
                        <a:lnTo>
                          <a:pt x="306" y="2"/>
                        </a:lnTo>
                        <a:lnTo>
                          <a:pt x="340" y="0"/>
                        </a:lnTo>
                        <a:lnTo>
                          <a:pt x="375" y="2"/>
                        </a:lnTo>
                        <a:lnTo>
                          <a:pt x="408" y="7"/>
                        </a:lnTo>
                        <a:lnTo>
                          <a:pt x="441" y="16"/>
                        </a:lnTo>
                        <a:lnTo>
                          <a:pt x="472" y="27"/>
                        </a:lnTo>
                        <a:lnTo>
                          <a:pt x="500" y="42"/>
                        </a:lnTo>
                        <a:lnTo>
                          <a:pt x="528" y="60"/>
                        </a:lnTo>
                        <a:lnTo>
                          <a:pt x="555" y="80"/>
                        </a:lnTo>
                        <a:lnTo>
                          <a:pt x="579" y="103"/>
                        </a:lnTo>
                        <a:lnTo>
                          <a:pt x="601" y="128"/>
                        </a:lnTo>
                        <a:lnTo>
                          <a:pt x="620" y="155"/>
                        </a:lnTo>
                        <a:lnTo>
                          <a:pt x="636" y="184"/>
                        </a:lnTo>
                        <a:lnTo>
                          <a:pt x="651" y="215"/>
                        </a:lnTo>
                        <a:lnTo>
                          <a:pt x="663" y="247"/>
                        </a:lnTo>
                        <a:lnTo>
                          <a:pt x="671" y="281"/>
                        </a:lnTo>
                        <a:lnTo>
                          <a:pt x="676" y="317"/>
                        </a:lnTo>
                        <a:lnTo>
                          <a:pt x="678" y="352"/>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89" name="Freeform 245"/>
                  <p:cNvSpPr>
                    <a:spLocks/>
                  </p:cNvSpPr>
                  <p:nvPr/>
                </p:nvSpPr>
                <p:spPr bwMode="auto">
                  <a:xfrm>
                    <a:off x="5047" y="2452"/>
                    <a:ext cx="339" cy="352"/>
                  </a:xfrm>
                  <a:custGeom>
                    <a:avLst/>
                    <a:gdLst/>
                    <a:ahLst/>
                    <a:cxnLst>
                      <a:cxn ang="0">
                        <a:pos x="678" y="352"/>
                      </a:cxn>
                      <a:cxn ang="0">
                        <a:pos x="671" y="423"/>
                      </a:cxn>
                      <a:cxn ang="0">
                        <a:pos x="651" y="489"/>
                      </a:cxn>
                      <a:cxn ang="0">
                        <a:pos x="620" y="548"/>
                      </a:cxn>
                      <a:cxn ang="0">
                        <a:pos x="579" y="600"/>
                      </a:cxn>
                      <a:cxn ang="0">
                        <a:pos x="528" y="644"/>
                      </a:cxn>
                      <a:cxn ang="0">
                        <a:pos x="472" y="676"/>
                      </a:cxn>
                      <a:cxn ang="0">
                        <a:pos x="408" y="697"/>
                      </a:cxn>
                      <a:cxn ang="0">
                        <a:pos x="340" y="704"/>
                      </a:cxn>
                      <a:cxn ang="0">
                        <a:pos x="306" y="701"/>
                      </a:cxn>
                      <a:cxn ang="0">
                        <a:pos x="239" y="688"/>
                      </a:cxn>
                      <a:cxn ang="0">
                        <a:pos x="178" y="661"/>
                      </a:cxn>
                      <a:cxn ang="0">
                        <a:pos x="124" y="623"/>
                      </a:cxn>
                      <a:cxn ang="0">
                        <a:pos x="78" y="576"/>
                      </a:cxn>
                      <a:cxn ang="0">
                        <a:pos x="42" y="519"/>
                      </a:cxn>
                      <a:cxn ang="0">
                        <a:pos x="15" y="457"/>
                      </a:cxn>
                      <a:cxn ang="0">
                        <a:pos x="3" y="388"/>
                      </a:cxn>
                      <a:cxn ang="0">
                        <a:pos x="0" y="352"/>
                      </a:cxn>
                      <a:cxn ang="0">
                        <a:pos x="7" y="281"/>
                      </a:cxn>
                      <a:cxn ang="0">
                        <a:pos x="27" y="215"/>
                      </a:cxn>
                      <a:cxn ang="0">
                        <a:pos x="58" y="155"/>
                      </a:cxn>
                      <a:cxn ang="0">
                        <a:pos x="100" y="103"/>
                      </a:cxn>
                      <a:cxn ang="0">
                        <a:pos x="150" y="60"/>
                      </a:cxn>
                      <a:cxn ang="0">
                        <a:pos x="208" y="27"/>
                      </a:cxn>
                      <a:cxn ang="0">
                        <a:pos x="272" y="7"/>
                      </a:cxn>
                      <a:cxn ang="0">
                        <a:pos x="340" y="0"/>
                      </a:cxn>
                      <a:cxn ang="0">
                        <a:pos x="375" y="2"/>
                      </a:cxn>
                      <a:cxn ang="0">
                        <a:pos x="441" y="16"/>
                      </a:cxn>
                      <a:cxn ang="0">
                        <a:pos x="500" y="42"/>
                      </a:cxn>
                      <a:cxn ang="0">
                        <a:pos x="555" y="80"/>
                      </a:cxn>
                      <a:cxn ang="0">
                        <a:pos x="601" y="128"/>
                      </a:cxn>
                      <a:cxn ang="0">
                        <a:pos x="636" y="184"/>
                      </a:cxn>
                      <a:cxn ang="0">
                        <a:pos x="663" y="247"/>
                      </a:cxn>
                      <a:cxn ang="0">
                        <a:pos x="676" y="317"/>
                      </a:cxn>
                    </a:cxnLst>
                    <a:rect l="0" t="0" r="r" b="b"/>
                    <a:pathLst>
                      <a:path w="678" h="704">
                        <a:moveTo>
                          <a:pt x="678" y="352"/>
                        </a:moveTo>
                        <a:lnTo>
                          <a:pt x="678" y="352"/>
                        </a:lnTo>
                        <a:lnTo>
                          <a:pt x="676" y="388"/>
                        </a:lnTo>
                        <a:lnTo>
                          <a:pt x="671" y="423"/>
                        </a:lnTo>
                        <a:lnTo>
                          <a:pt x="663" y="457"/>
                        </a:lnTo>
                        <a:lnTo>
                          <a:pt x="651" y="489"/>
                        </a:lnTo>
                        <a:lnTo>
                          <a:pt x="636" y="519"/>
                        </a:lnTo>
                        <a:lnTo>
                          <a:pt x="620" y="548"/>
                        </a:lnTo>
                        <a:lnTo>
                          <a:pt x="601" y="576"/>
                        </a:lnTo>
                        <a:lnTo>
                          <a:pt x="579" y="600"/>
                        </a:lnTo>
                        <a:lnTo>
                          <a:pt x="555" y="623"/>
                        </a:lnTo>
                        <a:lnTo>
                          <a:pt x="528" y="644"/>
                        </a:lnTo>
                        <a:lnTo>
                          <a:pt x="500" y="661"/>
                        </a:lnTo>
                        <a:lnTo>
                          <a:pt x="472" y="676"/>
                        </a:lnTo>
                        <a:lnTo>
                          <a:pt x="441" y="688"/>
                        </a:lnTo>
                        <a:lnTo>
                          <a:pt x="408" y="697"/>
                        </a:lnTo>
                        <a:lnTo>
                          <a:pt x="375" y="701"/>
                        </a:lnTo>
                        <a:lnTo>
                          <a:pt x="340" y="704"/>
                        </a:lnTo>
                        <a:lnTo>
                          <a:pt x="340" y="704"/>
                        </a:lnTo>
                        <a:lnTo>
                          <a:pt x="306" y="701"/>
                        </a:lnTo>
                        <a:lnTo>
                          <a:pt x="272" y="697"/>
                        </a:lnTo>
                        <a:lnTo>
                          <a:pt x="239" y="688"/>
                        </a:lnTo>
                        <a:lnTo>
                          <a:pt x="208" y="676"/>
                        </a:lnTo>
                        <a:lnTo>
                          <a:pt x="178" y="661"/>
                        </a:lnTo>
                        <a:lnTo>
                          <a:pt x="150" y="644"/>
                        </a:lnTo>
                        <a:lnTo>
                          <a:pt x="124" y="623"/>
                        </a:lnTo>
                        <a:lnTo>
                          <a:pt x="100" y="600"/>
                        </a:lnTo>
                        <a:lnTo>
                          <a:pt x="78" y="576"/>
                        </a:lnTo>
                        <a:lnTo>
                          <a:pt x="58" y="548"/>
                        </a:lnTo>
                        <a:lnTo>
                          <a:pt x="42" y="519"/>
                        </a:lnTo>
                        <a:lnTo>
                          <a:pt x="27" y="489"/>
                        </a:lnTo>
                        <a:lnTo>
                          <a:pt x="15" y="457"/>
                        </a:lnTo>
                        <a:lnTo>
                          <a:pt x="7" y="423"/>
                        </a:lnTo>
                        <a:lnTo>
                          <a:pt x="3" y="388"/>
                        </a:lnTo>
                        <a:lnTo>
                          <a:pt x="0" y="352"/>
                        </a:lnTo>
                        <a:lnTo>
                          <a:pt x="0" y="352"/>
                        </a:lnTo>
                        <a:lnTo>
                          <a:pt x="3" y="317"/>
                        </a:lnTo>
                        <a:lnTo>
                          <a:pt x="7" y="281"/>
                        </a:lnTo>
                        <a:lnTo>
                          <a:pt x="15" y="247"/>
                        </a:lnTo>
                        <a:lnTo>
                          <a:pt x="27" y="215"/>
                        </a:lnTo>
                        <a:lnTo>
                          <a:pt x="42" y="184"/>
                        </a:lnTo>
                        <a:lnTo>
                          <a:pt x="58" y="155"/>
                        </a:lnTo>
                        <a:lnTo>
                          <a:pt x="78" y="128"/>
                        </a:lnTo>
                        <a:lnTo>
                          <a:pt x="100" y="103"/>
                        </a:lnTo>
                        <a:lnTo>
                          <a:pt x="124" y="80"/>
                        </a:lnTo>
                        <a:lnTo>
                          <a:pt x="150" y="60"/>
                        </a:lnTo>
                        <a:lnTo>
                          <a:pt x="178" y="42"/>
                        </a:lnTo>
                        <a:lnTo>
                          <a:pt x="208" y="27"/>
                        </a:lnTo>
                        <a:lnTo>
                          <a:pt x="239" y="16"/>
                        </a:lnTo>
                        <a:lnTo>
                          <a:pt x="272" y="7"/>
                        </a:lnTo>
                        <a:lnTo>
                          <a:pt x="306" y="2"/>
                        </a:lnTo>
                        <a:lnTo>
                          <a:pt x="340" y="0"/>
                        </a:lnTo>
                        <a:lnTo>
                          <a:pt x="340" y="0"/>
                        </a:lnTo>
                        <a:lnTo>
                          <a:pt x="375" y="2"/>
                        </a:lnTo>
                        <a:lnTo>
                          <a:pt x="408" y="7"/>
                        </a:lnTo>
                        <a:lnTo>
                          <a:pt x="441" y="16"/>
                        </a:lnTo>
                        <a:lnTo>
                          <a:pt x="472" y="27"/>
                        </a:lnTo>
                        <a:lnTo>
                          <a:pt x="500" y="42"/>
                        </a:lnTo>
                        <a:lnTo>
                          <a:pt x="528" y="60"/>
                        </a:lnTo>
                        <a:lnTo>
                          <a:pt x="555" y="80"/>
                        </a:lnTo>
                        <a:lnTo>
                          <a:pt x="579" y="103"/>
                        </a:lnTo>
                        <a:lnTo>
                          <a:pt x="601" y="128"/>
                        </a:lnTo>
                        <a:lnTo>
                          <a:pt x="620" y="155"/>
                        </a:lnTo>
                        <a:lnTo>
                          <a:pt x="636" y="184"/>
                        </a:lnTo>
                        <a:lnTo>
                          <a:pt x="651" y="215"/>
                        </a:lnTo>
                        <a:lnTo>
                          <a:pt x="663" y="247"/>
                        </a:lnTo>
                        <a:lnTo>
                          <a:pt x="671" y="281"/>
                        </a:lnTo>
                        <a:lnTo>
                          <a:pt x="676" y="317"/>
                        </a:lnTo>
                        <a:lnTo>
                          <a:pt x="678" y="352"/>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0" name="Freeform 246"/>
                  <p:cNvSpPr>
                    <a:spLocks/>
                  </p:cNvSpPr>
                  <p:nvPr/>
                </p:nvSpPr>
                <p:spPr bwMode="auto">
                  <a:xfrm>
                    <a:off x="4315" y="2482"/>
                    <a:ext cx="254" cy="264"/>
                  </a:xfrm>
                  <a:custGeom>
                    <a:avLst/>
                    <a:gdLst/>
                    <a:ahLst/>
                    <a:cxnLst>
                      <a:cxn ang="0">
                        <a:pos x="506" y="291"/>
                      </a:cxn>
                      <a:cxn ang="0">
                        <a:pos x="496" y="342"/>
                      </a:cxn>
                      <a:cxn ang="0">
                        <a:pos x="476" y="389"/>
                      </a:cxn>
                      <a:cxn ang="0">
                        <a:pos x="450" y="432"/>
                      </a:cxn>
                      <a:cxn ang="0">
                        <a:pos x="415" y="467"/>
                      </a:cxn>
                      <a:cxn ang="0">
                        <a:pos x="375" y="495"/>
                      </a:cxn>
                      <a:cxn ang="0">
                        <a:pos x="329" y="516"/>
                      </a:cxn>
                      <a:cxn ang="0">
                        <a:pos x="279" y="526"/>
                      </a:cxn>
                      <a:cxn ang="0">
                        <a:pos x="227" y="526"/>
                      </a:cxn>
                      <a:cxn ang="0">
                        <a:pos x="178" y="516"/>
                      </a:cxn>
                      <a:cxn ang="0">
                        <a:pos x="133" y="495"/>
                      </a:cxn>
                      <a:cxn ang="0">
                        <a:pos x="92" y="467"/>
                      </a:cxn>
                      <a:cxn ang="0">
                        <a:pos x="58" y="432"/>
                      </a:cxn>
                      <a:cxn ang="0">
                        <a:pos x="30" y="389"/>
                      </a:cxn>
                      <a:cxn ang="0">
                        <a:pos x="12" y="342"/>
                      </a:cxn>
                      <a:cxn ang="0">
                        <a:pos x="1" y="291"/>
                      </a:cxn>
                      <a:cxn ang="0">
                        <a:pos x="1" y="237"/>
                      </a:cxn>
                      <a:cxn ang="0">
                        <a:pos x="12" y="185"/>
                      </a:cxn>
                      <a:cxn ang="0">
                        <a:pos x="30" y="138"/>
                      </a:cxn>
                      <a:cxn ang="0">
                        <a:pos x="58" y="96"/>
                      </a:cxn>
                      <a:cxn ang="0">
                        <a:pos x="92" y="60"/>
                      </a:cxn>
                      <a:cxn ang="0">
                        <a:pos x="133" y="32"/>
                      </a:cxn>
                      <a:cxn ang="0">
                        <a:pos x="178" y="11"/>
                      </a:cxn>
                      <a:cxn ang="0">
                        <a:pos x="227" y="1"/>
                      </a:cxn>
                      <a:cxn ang="0">
                        <a:pos x="279" y="1"/>
                      </a:cxn>
                      <a:cxn ang="0">
                        <a:pos x="329" y="11"/>
                      </a:cxn>
                      <a:cxn ang="0">
                        <a:pos x="375" y="32"/>
                      </a:cxn>
                      <a:cxn ang="0">
                        <a:pos x="415" y="60"/>
                      </a:cxn>
                      <a:cxn ang="0">
                        <a:pos x="450" y="96"/>
                      </a:cxn>
                      <a:cxn ang="0">
                        <a:pos x="476" y="138"/>
                      </a:cxn>
                      <a:cxn ang="0">
                        <a:pos x="496" y="185"/>
                      </a:cxn>
                      <a:cxn ang="0">
                        <a:pos x="506" y="237"/>
                      </a:cxn>
                    </a:cxnLst>
                    <a:rect l="0" t="0" r="r" b="b"/>
                    <a:pathLst>
                      <a:path w="507" h="527">
                        <a:moveTo>
                          <a:pt x="507" y="264"/>
                        </a:moveTo>
                        <a:lnTo>
                          <a:pt x="506" y="291"/>
                        </a:lnTo>
                        <a:lnTo>
                          <a:pt x="503" y="317"/>
                        </a:lnTo>
                        <a:lnTo>
                          <a:pt x="496" y="342"/>
                        </a:lnTo>
                        <a:lnTo>
                          <a:pt x="488" y="366"/>
                        </a:lnTo>
                        <a:lnTo>
                          <a:pt x="476" y="389"/>
                        </a:lnTo>
                        <a:lnTo>
                          <a:pt x="463" y="411"/>
                        </a:lnTo>
                        <a:lnTo>
                          <a:pt x="450" y="432"/>
                        </a:lnTo>
                        <a:lnTo>
                          <a:pt x="432" y="450"/>
                        </a:lnTo>
                        <a:lnTo>
                          <a:pt x="415" y="467"/>
                        </a:lnTo>
                        <a:lnTo>
                          <a:pt x="395" y="482"/>
                        </a:lnTo>
                        <a:lnTo>
                          <a:pt x="375" y="495"/>
                        </a:lnTo>
                        <a:lnTo>
                          <a:pt x="352" y="507"/>
                        </a:lnTo>
                        <a:lnTo>
                          <a:pt x="329" y="516"/>
                        </a:lnTo>
                        <a:lnTo>
                          <a:pt x="304" y="522"/>
                        </a:lnTo>
                        <a:lnTo>
                          <a:pt x="279" y="526"/>
                        </a:lnTo>
                        <a:lnTo>
                          <a:pt x="254" y="527"/>
                        </a:lnTo>
                        <a:lnTo>
                          <a:pt x="227" y="526"/>
                        </a:lnTo>
                        <a:lnTo>
                          <a:pt x="203" y="522"/>
                        </a:lnTo>
                        <a:lnTo>
                          <a:pt x="178" y="516"/>
                        </a:lnTo>
                        <a:lnTo>
                          <a:pt x="155" y="507"/>
                        </a:lnTo>
                        <a:lnTo>
                          <a:pt x="133" y="495"/>
                        </a:lnTo>
                        <a:lnTo>
                          <a:pt x="112" y="482"/>
                        </a:lnTo>
                        <a:lnTo>
                          <a:pt x="92" y="467"/>
                        </a:lnTo>
                        <a:lnTo>
                          <a:pt x="74" y="450"/>
                        </a:lnTo>
                        <a:lnTo>
                          <a:pt x="58" y="432"/>
                        </a:lnTo>
                        <a:lnTo>
                          <a:pt x="43" y="411"/>
                        </a:lnTo>
                        <a:lnTo>
                          <a:pt x="30" y="389"/>
                        </a:lnTo>
                        <a:lnTo>
                          <a:pt x="20" y="366"/>
                        </a:lnTo>
                        <a:lnTo>
                          <a:pt x="12" y="342"/>
                        </a:lnTo>
                        <a:lnTo>
                          <a:pt x="5" y="317"/>
                        </a:lnTo>
                        <a:lnTo>
                          <a:pt x="1" y="291"/>
                        </a:lnTo>
                        <a:lnTo>
                          <a:pt x="0" y="264"/>
                        </a:lnTo>
                        <a:lnTo>
                          <a:pt x="1" y="237"/>
                        </a:lnTo>
                        <a:lnTo>
                          <a:pt x="5" y="211"/>
                        </a:lnTo>
                        <a:lnTo>
                          <a:pt x="12" y="185"/>
                        </a:lnTo>
                        <a:lnTo>
                          <a:pt x="20" y="161"/>
                        </a:lnTo>
                        <a:lnTo>
                          <a:pt x="30" y="138"/>
                        </a:lnTo>
                        <a:lnTo>
                          <a:pt x="43" y="116"/>
                        </a:lnTo>
                        <a:lnTo>
                          <a:pt x="58" y="96"/>
                        </a:lnTo>
                        <a:lnTo>
                          <a:pt x="74" y="77"/>
                        </a:lnTo>
                        <a:lnTo>
                          <a:pt x="92" y="60"/>
                        </a:lnTo>
                        <a:lnTo>
                          <a:pt x="112" y="45"/>
                        </a:lnTo>
                        <a:lnTo>
                          <a:pt x="133" y="32"/>
                        </a:lnTo>
                        <a:lnTo>
                          <a:pt x="155" y="20"/>
                        </a:lnTo>
                        <a:lnTo>
                          <a:pt x="178" y="11"/>
                        </a:lnTo>
                        <a:lnTo>
                          <a:pt x="203" y="5"/>
                        </a:lnTo>
                        <a:lnTo>
                          <a:pt x="227" y="1"/>
                        </a:lnTo>
                        <a:lnTo>
                          <a:pt x="254" y="0"/>
                        </a:lnTo>
                        <a:lnTo>
                          <a:pt x="279" y="1"/>
                        </a:lnTo>
                        <a:lnTo>
                          <a:pt x="304" y="5"/>
                        </a:lnTo>
                        <a:lnTo>
                          <a:pt x="329" y="11"/>
                        </a:lnTo>
                        <a:lnTo>
                          <a:pt x="352" y="20"/>
                        </a:lnTo>
                        <a:lnTo>
                          <a:pt x="375" y="32"/>
                        </a:lnTo>
                        <a:lnTo>
                          <a:pt x="395" y="45"/>
                        </a:lnTo>
                        <a:lnTo>
                          <a:pt x="415" y="60"/>
                        </a:lnTo>
                        <a:lnTo>
                          <a:pt x="432" y="77"/>
                        </a:lnTo>
                        <a:lnTo>
                          <a:pt x="450" y="96"/>
                        </a:lnTo>
                        <a:lnTo>
                          <a:pt x="463" y="116"/>
                        </a:lnTo>
                        <a:lnTo>
                          <a:pt x="476" y="138"/>
                        </a:lnTo>
                        <a:lnTo>
                          <a:pt x="488" y="161"/>
                        </a:lnTo>
                        <a:lnTo>
                          <a:pt x="496" y="185"/>
                        </a:lnTo>
                        <a:lnTo>
                          <a:pt x="503" y="211"/>
                        </a:lnTo>
                        <a:lnTo>
                          <a:pt x="506" y="237"/>
                        </a:lnTo>
                        <a:lnTo>
                          <a:pt x="507" y="264"/>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1" name="Freeform 247"/>
                  <p:cNvSpPr>
                    <a:spLocks/>
                  </p:cNvSpPr>
                  <p:nvPr/>
                </p:nvSpPr>
                <p:spPr bwMode="auto">
                  <a:xfrm>
                    <a:off x="4315" y="2482"/>
                    <a:ext cx="254" cy="264"/>
                  </a:xfrm>
                  <a:custGeom>
                    <a:avLst/>
                    <a:gdLst/>
                    <a:ahLst/>
                    <a:cxnLst>
                      <a:cxn ang="0">
                        <a:pos x="507" y="264"/>
                      </a:cxn>
                      <a:cxn ang="0">
                        <a:pos x="503" y="317"/>
                      </a:cxn>
                      <a:cxn ang="0">
                        <a:pos x="488" y="366"/>
                      </a:cxn>
                      <a:cxn ang="0">
                        <a:pos x="463" y="411"/>
                      </a:cxn>
                      <a:cxn ang="0">
                        <a:pos x="432" y="450"/>
                      </a:cxn>
                      <a:cxn ang="0">
                        <a:pos x="395" y="482"/>
                      </a:cxn>
                      <a:cxn ang="0">
                        <a:pos x="352" y="507"/>
                      </a:cxn>
                      <a:cxn ang="0">
                        <a:pos x="304" y="522"/>
                      </a:cxn>
                      <a:cxn ang="0">
                        <a:pos x="254" y="527"/>
                      </a:cxn>
                      <a:cxn ang="0">
                        <a:pos x="227" y="526"/>
                      </a:cxn>
                      <a:cxn ang="0">
                        <a:pos x="178" y="516"/>
                      </a:cxn>
                      <a:cxn ang="0">
                        <a:pos x="133" y="495"/>
                      </a:cxn>
                      <a:cxn ang="0">
                        <a:pos x="92" y="467"/>
                      </a:cxn>
                      <a:cxn ang="0">
                        <a:pos x="58" y="432"/>
                      </a:cxn>
                      <a:cxn ang="0">
                        <a:pos x="30" y="389"/>
                      </a:cxn>
                      <a:cxn ang="0">
                        <a:pos x="12" y="342"/>
                      </a:cxn>
                      <a:cxn ang="0">
                        <a:pos x="1" y="291"/>
                      </a:cxn>
                      <a:cxn ang="0">
                        <a:pos x="0" y="264"/>
                      </a:cxn>
                      <a:cxn ang="0">
                        <a:pos x="5" y="211"/>
                      </a:cxn>
                      <a:cxn ang="0">
                        <a:pos x="20" y="161"/>
                      </a:cxn>
                      <a:cxn ang="0">
                        <a:pos x="43" y="116"/>
                      </a:cxn>
                      <a:cxn ang="0">
                        <a:pos x="74" y="77"/>
                      </a:cxn>
                      <a:cxn ang="0">
                        <a:pos x="112" y="45"/>
                      </a:cxn>
                      <a:cxn ang="0">
                        <a:pos x="155" y="20"/>
                      </a:cxn>
                      <a:cxn ang="0">
                        <a:pos x="203" y="5"/>
                      </a:cxn>
                      <a:cxn ang="0">
                        <a:pos x="254" y="0"/>
                      </a:cxn>
                      <a:cxn ang="0">
                        <a:pos x="279" y="1"/>
                      </a:cxn>
                      <a:cxn ang="0">
                        <a:pos x="329" y="11"/>
                      </a:cxn>
                      <a:cxn ang="0">
                        <a:pos x="375" y="32"/>
                      </a:cxn>
                      <a:cxn ang="0">
                        <a:pos x="415" y="60"/>
                      </a:cxn>
                      <a:cxn ang="0">
                        <a:pos x="450" y="96"/>
                      </a:cxn>
                      <a:cxn ang="0">
                        <a:pos x="476" y="138"/>
                      </a:cxn>
                      <a:cxn ang="0">
                        <a:pos x="496" y="185"/>
                      </a:cxn>
                      <a:cxn ang="0">
                        <a:pos x="506" y="237"/>
                      </a:cxn>
                    </a:cxnLst>
                    <a:rect l="0" t="0" r="r" b="b"/>
                    <a:pathLst>
                      <a:path w="507" h="527">
                        <a:moveTo>
                          <a:pt x="507" y="264"/>
                        </a:moveTo>
                        <a:lnTo>
                          <a:pt x="507" y="264"/>
                        </a:lnTo>
                        <a:lnTo>
                          <a:pt x="506" y="291"/>
                        </a:lnTo>
                        <a:lnTo>
                          <a:pt x="503" y="317"/>
                        </a:lnTo>
                        <a:lnTo>
                          <a:pt x="496" y="342"/>
                        </a:lnTo>
                        <a:lnTo>
                          <a:pt x="488" y="366"/>
                        </a:lnTo>
                        <a:lnTo>
                          <a:pt x="476" y="389"/>
                        </a:lnTo>
                        <a:lnTo>
                          <a:pt x="463" y="411"/>
                        </a:lnTo>
                        <a:lnTo>
                          <a:pt x="450" y="432"/>
                        </a:lnTo>
                        <a:lnTo>
                          <a:pt x="432" y="450"/>
                        </a:lnTo>
                        <a:lnTo>
                          <a:pt x="415" y="467"/>
                        </a:lnTo>
                        <a:lnTo>
                          <a:pt x="395" y="482"/>
                        </a:lnTo>
                        <a:lnTo>
                          <a:pt x="375" y="495"/>
                        </a:lnTo>
                        <a:lnTo>
                          <a:pt x="352" y="507"/>
                        </a:lnTo>
                        <a:lnTo>
                          <a:pt x="329" y="516"/>
                        </a:lnTo>
                        <a:lnTo>
                          <a:pt x="304" y="522"/>
                        </a:lnTo>
                        <a:lnTo>
                          <a:pt x="279" y="526"/>
                        </a:lnTo>
                        <a:lnTo>
                          <a:pt x="254" y="527"/>
                        </a:lnTo>
                        <a:lnTo>
                          <a:pt x="254" y="527"/>
                        </a:lnTo>
                        <a:lnTo>
                          <a:pt x="227" y="526"/>
                        </a:lnTo>
                        <a:lnTo>
                          <a:pt x="203" y="522"/>
                        </a:lnTo>
                        <a:lnTo>
                          <a:pt x="178" y="516"/>
                        </a:lnTo>
                        <a:lnTo>
                          <a:pt x="155" y="507"/>
                        </a:lnTo>
                        <a:lnTo>
                          <a:pt x="133" y="495"/>
                        </a:lnTo>
                        <a:lnTo>
                          <a:pt x="112" y="482"/>
                        </a:lnTo>
                        <a:lnTo>
                          <a:pt x="92" y="467"/>
                        </a:lnTo>
                        <a:lnTo>
                          <a:pt x="74" y="450"/>
                        </a:lnTo>
                        <a:lnTo>
                          <a:pt x="58" y="432"/>
                        </a:lnTo>
                        <a:lnTo>
                          <a:pt x="43" y="411"/>
                        </a:lnTo>
                        <a:lnTo>
                          <a:pt x="30" y="389"/>
                        </a:lnTo>
                        <a:lnTo>
                          <a:pt x="20" y="366"/>
                        </a:lnTo>
                        <a:lnTo>
                          <a:pt x="12" y="342"/>
                        </a:lnTo>
                        <a:lnTo>
                          <a:pt x="5" y="317"/>
                        </a:lnTo>
                        <a:lnTo>
                          <a:pt x="1" y="291"/>
                        </a:lnTo>
                        <a:lnTo>
                          <a:pt x="0" y="264"/>
                        </a:lnTo>
                        <a:lnTo>
                          <a:pt x="0" y="264"/>
                        </a:lnTo>
                        <a:lnTo>
                          <a:pt x="1" y="237"/>
                        </a:lnTo>
                        <a:lnTo>
                          <a:pt x="5" y="211"/>
                        </a:lnTo>
                        <a:lnTo>
                          <a:pt x="12" y="185"/>
                        </a:lnTo>
                        <a:lnTo>
                          <a:pt x="20" y="161"/>
                        </a:lnTo>
                        <a:lnTo>
                          <a:pt x="30" y="138"/>
                        </a:lnTo>
                        <a:lnTo>
                          <a:pt x="43" y="116"/>
                        </a:lnTo>
                        <a:lnTo>
                          <a:pt x="58" y="96"/>
                        </a:lnTo>
                        <a:lnTo>
                          <a:pt x="74" y="77"/>
                        </a:lnTo>
                        <a:lnTo>
                          <a:pt x="92" y="60"/>
                        </a:lnTo>
                        <a:lnTo>
                          <a:pt x="112" y="45"/>
                        </a:lnTo>
                        <a:lnTo>
                          <a:pt x="133" y="32"/>
                        </a:lnTo>
                        <a:lnTo>
                          <a:pt x="155" y="20"/>
                        </a:lnTo>
                        <a:lnTo>
                          <a:pt x="178" y="11"/>
                        </a:lnTo>
                        <a:lnTo>
                          <a:pt x="203" y="5"/>
                        </a:lnTo>
                        <a:lnTo>
                          <a:pt x="227" y="1"/>
                        </a:lnTo>
                        <a:lnTo>
                          <a:pt x="254" y="0"/>
                        </a:lnTo>
                        <a:lnTo>
                          <a:pt x="254" y="0"/>
                        </a:lnTo>
                        <a:lnTo>
                          <a:pt x="279" y="1"/>
                        </a:lnTo>
                        <a:lnTo>
                          <a:pt x="304" y="5"/>
                        </a:lnTo>
                        <a:lnTo>
                          <a:pt x="329" y="11"/>
                        </a:lnTo>
                        <a:lnTo>
                          <a:pt x="352" y="20"/>
                        </a:lnTo>
                        <a:lnTo>
                          <a:pt x="375" y="32"/>
                        </a:lnTo>
                        <a:lnTo>
                          <a:pt x="395" y="45"/>
                        </a:lnTo>
                        <a:lnTo>
                          <a:pt x="415" y="60"/>
                        </a:lnTo>
                        <a:lnTo>
                          <a:pt x="432" y="77"/>
                        </a:lnTo>
                        <a:lnTo>
                          <a:pt x="450" y="96"/>
                        </a:lnTo>
                        <a:lnTo>
                          <a:pt x="463" y="116"/>
                        </a:lnTo>
                        <a:lnTo>
                          <a:pt x="476" y="138"/>
                        </a:lnTo>
                        <a:lnTo>
                          <a:pt x="488" y="161"/>
                        </a:lnTo>
                        <a:lnTo>
                          <a:pt x="496" y="185"/>
                        </a:lnTo>
                        <a:lnTo>
                          <a:pt x="503" y="211"/>
                        </a:lnTo>
                        <a:lnTo>
                          <a:pt x="506" y="237"/>
                        </a:lnTo>
                        <a:lnTo>
                          <a:pt x="507" y="264"/>
                        </a:lnTo>
                      </a:path>
                    </a:pathLst>
                  </a:custGeom>
                  <a:solidFill>
                    <a:srgbClr val="99CCFF"/>
                  </a:solidFill>
                  <a:ln w="0">
                    <a:solidFill>
                      <a:srgbClr val="A9A9A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2" name="Freeform 248"/>
                  <p:cNvSpPr>
                    <a:spLocks/>
                  </p:cNvSpPr>
                  <p:nvPr/>
                </p:nvSpPr>
                <p:spPr bwMode="auto">
                  <a:xfrm>
                    <a:off x="4287" y="2277"/>
                    <a:ext cx="254" cy="264"/>
                  </a:xfrm>
                  <a:custGeom>
                    <a:avLst/>
                    <a:gdLst/>
                    <a:ahLst/>
                    <a:cxnLst>
                      <a:cxn ang="0">
                        <a:pos x="507" y="292"/>
                      </a:cxn>
                      <a:cxn ang="0">
                        <a:pos x="496" y="343"/>
                      </a:cxn>
                      <a:cxn ang="0">
                        <a:pos x="477" y="390"/>
                      </a:cxn>
                      <a:cxn ang="0">
                        <a:pos x="450" y="432"/>
                      </a:cxn>
                      <a:cxn ang="0">
                        <a:pos x="416" y="468"/>
                      </a:cxn>
                      <a:cxn ang="0">
                        <a:pos x="374" y="496"/>
                      </a:cxn>
                      <a:cxn ang="0">
                        <a:pos x="329" y="517"/>
                      </a:cxn>
                      <a:cxn ang="0">
                        <a:pos x="280" y="527"/>
                      </a:cxn>
                      <a:cxn ang="0">
                        <a:pos x="228" y="527"/>
                      </a:cxn>
                      <a:cxn ang="0">
                        <a:pos x="178" y="517"/>
                      </a:cxn>
                      <a:cxn ang="0">
                        <a:pos x="132" y="496"/>
                      </a:cxn>
                      <a:cxn ang="0">
                        <a:pos x="92" y="468"/>
                      </a:cxn>
                      <a:cxn ang="0">
                        <a:pos x="57" y="432"/>
                      </a:cxn>
                      <a:cxn ang="0">
                        <a:pos x="31" y="390"/>
                      </a:cxn>
                      <a:cxn ang="0">
                        <a:pos x="11" y="343"/>
                      </a:cxn>
                      <a:cxn ang="0">
                        <a:pos x="1" y="292"/>
                      </a:cxn>
                      <a:cxn ang="0">
                        <a:pos x="1" y="237"/>
                      </a:cxn>
                      <a:cxn ang="0">
                        <a:pos x="11" y="186"/>
                      </a:cxn>
                      <a:cxn ang="0">
                        <a:pos x="31" y="139"/>
                      </a:cxn>
                      <a:cxn ang="0">
                        <a:pos x="57" y="96"/>
                      </a:cxn>
                      <a:cxn ang="0">
                        <a:pos x="92" y="60"/>
                      </a:cxn>
                      <a:cxn ang="0">
                        <a:pos x="132" y="33"/>
                      </a:cxn>
                      <a:cxn ang="0">
                        <a:pos x="178" y="12"/>
                      </a:cxn>
                      <a:cxn ang="0">
                        <a:pos x="228" y="2"/>
                      </a:cxn>
                      <a:cxn ang="0">
                        <a:pos x="280" y="2"/>
                      </a:cxn>
                      <a:cxn ang="0">
                        <a:pos x="329" y="12"/>
                      </a:cxn>
                      <a:cxn ang="0">
                        <a:pos x="374" y="33"/>
                      </a:cxn>
                      <a:cxn ang="0">
                        <a:pos x="416" y="60"/>
                      </a:cxn>
                      <a:cxn ang="0">
                        <a:pos x="450" y="96"/>
                      </a:cxn>
                      <a:cxn ang="0">
                        <a:pos x="477" y="139"/>
                      </a:cxn>
                      <a:cxn ang="0">
                        <a:pos x="496" y="186"/>
                      </a:cxn>
                      <a:cxn ang="0">
                        <a:pos x="507" y="237"/>
                      </a:cxn>
                    </a:cxnLst>
                    <a:rect l="0" t="0" r="r" b="b"/>
                    <a:pathLst>
                      <a:path w="508" h="528">
                        <a:moveTo>
                          <a:pt x="508" y="264"/>
                        </a:moveTo>
                        <a:lnTo>
                          <a:pt x="507" y="292"/>
                        </a:lnTo>
                        <a:lnTo>
                          <a:pt x="503" y="317"/>
                        </a:lnTo>
                        <a:lnTo>
                          <a:pt x="496" y="343"/>
                        </a:lnTo>
                        <a:lnTo>
                          <a:pt x="488" y="367"/>
                        </a:lnTo>
                        <a:lnTo>
                          <a:pt x="477" y="390"/>
                        </a:lnTo>
                        <a:lnTo>
                          <a:pt x="464" y="412"/>
                        </a:lnTo>
                        <a:lnTo>
                          <a:pt x="450" y="432"/>
                        </a:lnTo>
                        <a:lnTo>
                          <a:pt x="433" y="451"/>
                        </a:lnTo>
                        <a:lnTo>
                          <a:pt x="416" y="468"/>
                        </a:lnTo>
                        <a:lnTo>
                          <a:pt x="396" y="483"/>
                        </a:lnTo>
                        <a:lnTo>
                          <a:pt x="374" y="496"/>
                        </a:lnTo>
                        <a:lnTo>
                          <a:pt x="352" y="507"/>
                        </a:lnTo>
                        <a:lnTo>
                          <a:pt x="329" y="517"/>
                        </a:lnTo>
                        <a:lnTo>
                          <a:pt x="305" y="522"/>
                        </a:lnTo>
                        <a:lnTo>
                          <a:pt x="280" y="527"/>
                        </a:lnTo>
                        <a:lnTo>
                          <a:pt x="253" y="528"/>
                        </a:lnTo>
                        <a:lnTo>
                          <a:pt x="228" y="527"/>
                        </a:lnTo>
                        <a:lnTo>
                          <a:pt x="203" y="522"/>
                        </a:lnTo>
                        <a:lnTo>
                          <a:pt x="178" y="517"/>
                        </a:lnTo>
                        <a:lnTo>
                          <a:pt x="155" y="507"/>
                        </a:lnTo>
                        <a:lnTo>
                          <a:pt x="132" y="496"/>
                        </a:lnTo>
                        <a:lnTo>
                          <a:pt x="112" y="483"/>
                        </a:lnTo>
                        <a:lnTo>
                          <a:pt x="92" y="468"/>
                        </a:lnTo>
                        <a:lnTo>
                          <a:pt x="75" y="451"/>
                        </a:lnTo>
                        <a:lnTo>
                          <a:pt x="57" y="432"/>
                        </a:lnTo>
                        <a:lnTo>
                          <a:pt x="44" y="412"/>
                        </a:lnTo>
                        <a:lnTo>
                          <a:pt x="31" y="390"/>
                        </a:lnTo>
                        <a:lnTo>
                          <a:pt x="19" y="367"/>
                        </a:lnTo>
                        <a:lnTo>
                          <a:pt x="11" y="343"/>
                        </a:lnTo>
                        <a:lnTo>
                          <a:pt x="4" y="317"/>
                        </a:lnTo>
                        <a:lnTo>
                          <a:pt x="1" y="292"/>
                        </a:lnTo>
                        <a:lnTo>
                          <a:pt x="0" y="264"/>
                        </a:lnTo>
                        <a:lnTo>
                          <a:pt x="1" y="237"/>
                        </a:lnTo>
                        <a:lnTo>
                          <a:pt x="4" y="211"/>
                        </a:lnTo>
                        <a:lnTo>
                          <a:pt x="11" y="186"/>
                        </a:lnTo>
                        <a:lnTo>
                          <a:pt x="19" y="162"/>
                        </a:lnTo>
                        <a:lnTo>
                          <a:pt x="31" y="139"/>
                        </a:lnTo>
                        <a:lnTo>
                          <a:pt x="44" y="117"/>
                        </a:lnTo>
                        <a:lnTo>
                          <a:pt x="57" y="96"/>
                        </a:lnTo>
                        <a:lnTo>
                          <a:pt x="75" y="78"/>
                        </a:lnTo>
                        <a:lnTo>
                          <a:pt x="92" y="60"/>
                        </a:lnTo>
                        <a:lnTo>
                          <a:pt x="112" y="45"/>
                        </a:lnTo>
                        <a:lnTo>
                          <a:pt x="132" y="33"/>
                        </a:lnTo>
                        <a:lnTo>
                          <a:pt x="155" y="21"/>
                        </a:lnTo>
                        <a:lnTo>
                          <a:pt x="178" y="12"/>
                        </a:lnTo>
                        <a:lnTo>
                          <a:pt x="203" y="6"/>
                        </a:lnTo>
                        <a:lnTo>
                          <a:pt x="228" y="2"/>
                        </a:lnTo>
                        <a:lnTo>
                          <a:pt x="253" y="0"/>
                        </a:lnTo>
                        <a:lnTo>
                          <a:pt x="280" y="2"/>
                        </a:lnTo>
                        <a:lnTo>
                          <a:pt x="305" y="6"/>
                        </a:lnTo>
                        <a:lnTo>
                          <a:pt x="329" y="12"/>
                        </a:lnTo>
                        <a:lnTo>
                          <a:pt x="352" y="21"/>
                        </a:lnTo>
                        <a:lnTo>
                          <a:pt x="374" y="33"/>
                        </a:lnTo>
                        <a:lnTo>
                          <a:pt x="396" y="45"/>
                        </a:lnTo>
                        <a:lnTo>
                          <a:pt x="416" y="60"/>
                        </a:lnTo>
                        <a:lnTo>
                          <a:pt x="433" y="78"/>
                        </a:lnTo>
                        <a:lnTo>
                          <a:pt x="450" y="96"/>
                        </a:lnTo>
                        <a:lnTo>
                          <a:pt x="464" y="117"/>
                        </a:lnTo>
                        <a:lnTo>
                          <a:pt x="477" y="139"/>
                        </a:lnTo>
                        <a:lnTo>
                          <a:pt x="488" y="162"/>
                        </a:lnTo>
                        <a:lnTo>
                          <a:pt x="496" y="186"/>
                        </a:lnTo>
                        <a:lnTo>
                          <a:pt x="503" y="211"/>
                        </a:lnTo>
                        <a:lnTo>
                          <a:pt x="507" y="237"/>
                        </a:lnTo>
                        <a:lnTo>
                          <a:pt x="508" y="264"/>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3" name="Freeform 249"/>
                  <p:cNvSpPr>
                    <a:spLocks/>
                  </p:cNvSpPr>
                  <p:nvPr/>
                </p:nvSpPr>
                <p:spPr bwMode="auto">
                  <a:xfrm>
                    <a:off x="4287" y="2277"/>
                    <a:ext cx="254" cy="264"/>
                  </a:xfrm>
                  <a:custGeom>
                    <a:avLst/>
                    <a:gdLst/>
                    <a:ahLst/>
                    <a:cxnLst>
                      <a:cxn ang="0">
                        <a:pos x="508" y="264"/>
                      </a:cxn>
                      <a:cxn ang="0">
                        <a:pos x="503" y="317"/>
                      </a:cxn>
                      <a:cxn ang="0">
                        <a:pos x="488" y="367"/>
                      </a:cxn>
                      <a:cxn ang="0">
                        <a:pos x="464" y="412"/>
                      </a:cxn>
                      <a:cxn ang="0">
                        <a:pos x="433" y="451"/>
                      </a:cxn>
                      <a:cxn ang="0">
                        <a:pos x="396" y="483"/>
                      </a:cxn>
                      <a:cxn ang="0">
                        <a:pos x="352" y="507"/>
                      </a:cxn>
                      <a:cxn ang="0">
                        <a:pos x="305" y="522"/>
                      </a:cxn>
                      <a:cxn ang="0">
                        <a:pos x="253" y="528"/>
                      </a:cxn>
                      <a:cxn ang="0">
                        <a:pos x="228" y="527"/>
                      </a:cxn>
                      <a:cxn ang="0">
                        <a:pos x="178" y="517"/>
                      </a:cxn>
                      <a:cxn ang="0">
                        <a:pos x="132" y="496"/>
                      </a:cxn>
                      <a:cxn ang="0">
                        <a:pos x="92" y="468"/>
                      </a:cxn>
                      <a:cxn ang="0">
                        <a:pos x="57" y="432"/>
                      </a:cxn>
                      <a:cxn ang="0">
                        <a:pos x="31" y="390"/>
                      </a:cxn>
                      <a:cxn ang="0">
                        <a:pos x="11" y="343"/>
                      </a:cxn>
                      <a:cxn ang="0">
                        <a:pos x="1" y="292"/>
                      </a:cxn>
                      <a:cxn ang="0">
                        <a:pos x="0" y="264"/>
                      </a:cxn>
                      <a:cxn ang="0">
                        <a:pos x="4" y="211"/>
                      </a:cxn>
                      <a:cxn ang="0">
                        <a:pos x="19" y="162"/>
                      </a:cxn>
                      <a:cxn ang="0">
                        <a:pos x="44" y="117"/>
                      </a:cxn>
                      <a:cxn ang="0">
                        <a:pos x="75" y="78"/>
                      </a:cxn>
                      <a:cxn ang="0">
                        <a:pos x="112" y="45"/>
                      </a:cxn>
                      <a:cxn ang="0">
                        <a:pos x="155" y="21"/>
                      </a:cxn>
                      <a:cxn ang="0">
                        <a:pos x="203" y="6"/>
                      </a:cxn>
                      <a:cxn ang="0">
                        <a:pos x="253" y="0"/>
                      </a:cxn>
                      <a:cxn ang="0">
                        <a:pos x="280" y="2"/>
                      </a:cxn>
                      <a:cxn ang="0">
                        <a:pos x="329" y="12"/>
                      </a:cxn>
                      <a:cxn ang="0">
                        <a:pos x="374" y="33"/>
                      </a:cxn>
                      <a:cxn ang="0">
                        <a:pos x="416" y="60"/>
                      </a:cxn>
                      <a:cxn ang="0">
                        <a:pos x="450" y="96"/>
                      </a:cxn>
                      <a:cxn ang="0">
                        <a:pos x="477" y="139"/>
                      </a:cxn>
                      <a:cxn ang="0">
                        <a:pos x="496" y="186"/>
                      </a:cxn>
                      <a:cxn ang="0">
                        <a:pos x="507" y="237"/>
                      </a:cxn>
                    </a:cxnLst>
                    <a:rect l="0" t="0" r="r" b="b"/>
                    <a:pathLst>
                      <a:path w="508" h="528">
                        <a:moveTo>
                          <a:pt x="508" y="264"/>
                        </a:moveTo>
                        <a:lnTo>
                          <a:pt x="508" y="264"/>
                        </a:lnTo>
                        <a:lnTo>
                          <a:pt x="507" y="292"/>
                        </a:lnTo>
                        <a:lnTo>
                          <a:pt x="503" y="317"/>
                        </a:lnTo>
                        <a:lnTo>
                          <a:pt x="496" y="343"/>
                        </a:lnTo>
                        <a:lnTo>
                          <a:pt x="488" y="367"/>
                        </a:lnTo>
                        <a:lnTo>
                          <a:pt x="477" y="390"/>
                        </a:lnTo>
                        <a:lnTo>
                          <a:pt x="464" y="412"/>
                        </a:lnTo>
                        <a:lnTo>
                          <a:pt x="450" y="432"/>
                        </a:lnTo>
                        <a:lnTo>
                          <a:pt x="433" y="451"/>
                        </a:lnTo>
                        <a:lnTo>
                          <a:pt x="416" y="468"/>
                        </a:lnTo>
                        <a:lnTo>
                          <a:pt x="396" y="483"/>
                        </a:lnTo>
                        <a:lnTo>
                          <a:pt x="374" y="496"/>
                        </a:lnTo>
                        <a:lnTo>
                          <a:pt x="352" y="507"/>
                        </a:lnTo>
                        <a:lnTo>
                          <a:pt x="329" y="517"/>
                        </a:lnTo>
                        <a:lnTo>
                          <a:pt x="305" y="522"/>
                        </a:lnTo>
                        <a:lnTo>
                          <a:pt x="280" y="527"/>
                        </a:lnTo>
                        <a:lnTo>
                          <a:pt x="253" y="528"/>
                        </a:lnTo>
                        <a:lnTo>
                          <a:pt x="253" y="528"/>
                        </a:lnTo>
                        <a:lnTo>
                          <a:pt x="228" y="527"/>
                        </a:lnTo>
                        <a:lnTo>
                          <a:pt x="203" y="522"/>
                        </a:lnTo>
                        <a:lnTo>
                          <a:pt x="178" y="517"/>
                        </a:lnTo>
                        <a:lnTo>
                          <a:pt x="155" y="507"/>
                        </a:lnTo>
                        <a:lnTo>
                          <a:pt x="132" y="496"/>
                        </a:lnTo>
                        <a:lnTo>
                          <a:pt x="112" y="483"/>
                        </a:lnTo>
                        <a:lnTo>
                          <a:pt x="92" y="468"/>
                        </a:lnTo>
                        <a:lnTo>
                          <a:pt x="75" y="451"/>
                        </a:lnTo>
                        <a:lnTo>
                          <a:pt x="57" y="432"/>
                        </a:lnTo>
                        <a:lnTo>
                          <a:pt x="44" y="412"/>
                        </a:lnTo>
                        <a:lnTo>
                          <a:pt x="31" y="390"/>
                        </a:lnTo>
                        <a:lnTo>
                          <a:pt x="19" y="367"/>
                        </a:lnTo>
                        <a:lnTo>
                          <a:pt x="11" y="343"/>
                        </a:lnTo>
                        <a:lnTo>
                          <a:pt x="4" y="317"/>
                        </a:lnTo>
                        <a:lnTo>
                          <a:pt x="1" y="292"/>
                        </a:lnTo>
                        <a:lnTo>
                          <a:pt x="0" y="264"/>
                        </a:lnTo>
                        <a:lnTo>
                          <a:pt x="0" y="264"/>
                        </a:lnTo>
                        <a:lnTo>
                          <a:pt x="1" y="237"/>
                        </a:lnTo>
                        <a:lnTo>
                          <a:pt x="4" y="211"/>
                        </a:lnTo>
                        <a:lnTo>
                          <a:pt x="11" y="186"/>
                        </a:lnTo>
                        <a:lnTo>
                          <a:pt x="19" y="162"/>
                        </a:lnTo>
                        <a:lnTo>
                          <a:pt x="31" y="139"/>
                        </a:lnTo>
                        <a:lnTo>
                          <a:pt x="44" y="117"/>
                        </a:lnTo>
                        <a:lnTo>
                          <a:pt x="57" y="96"/>
                        </a:lnTo>
                        <a:lnTo>
                          <a:pt x="75" y="78"/>
                        </a:lnTo>
                        <a:lnTo>
                          <a:pt x="92" y="60"/>
                        </a:lnTo>
                        <a:lnTo>
                          <a:pt x="112" y="45"/>
                        </a:lnTo>
                        <a:lnTo>
                          <a:pt x="132" y="33"/>
                        </a:lnTo>
                        <a:lnTo>
                          <a:pt x="155" y="21"/>
                        </a:lnTo>
                        <a:lnTo>
                          <a:pt x="178" y="12"/>
                        </a:lnTo>
                        <a:lnTo>
                          <a:pt x="203" y="6"/>
                        </a:lnTo>
                        <a:lnTo>
                          <a:pt x="228" y="2"/>
                        </a:lnTo>
                        <a:lnTo>
                          <a:pt x="253" y="0"/>
                        </a:lnTo>
                        <a:lnTo>
                          <a:pt x="253" y="0"/>
                        </a:lnTo>
                        <a:lnTo>
                          <a:pt x="280" y="2"/>
                        </a:lnTo>
                        <a:lnTo>
                          <a:pt x="305" y="6"/>
                        </a:lnTo>
                        <a:lnTo>
                          <a:pt x="329" y="12"/>
                        </a:lnTo>
                        <a:lnTo>
                          <a:pt x="352" y="21"/>
                        </a:lnTo>
                        <a:lnTo>
                          <a:pt x="374" y="33"/>
                        </a:lnTo>
                        <a:lnTo>
                          <a:pt x="396" y="45"/>
                        </a:lnTo>
                        <a:lnTo>
                          <a:pt x="416" y="60"/>
                        </a:lnTo>
                        <a:lnTo>
                          <a:pt x="433" y="78"/>
                        </a:lnTo>
                        <a:lnTo>
                          <a:pt x="450" y="96"/>
                        </a:lnTo>
                        <a:lnTo>
                          <a:pt x="464" y="117"/>
                        </a:lnTo>
                        <a:lnTo>
                          <a:pt x="477" y="139"/>
                        </a:lnTo>
                        <a:lnTo>
                          <a:pt x="488" y="162"/>
                        </a:lnTo>
                        <a:lnTo>
                          <a:pt x="496" y="186"/>
                        </a:lnTo>
                        <a:lnTo>
                          <a:pt x="503" y="211"/>
                        </a:lnTo>
                        <a:lnTo>
                          <a:pt x="507" y="237"/>
                        </a:lnTo>
                        <a:lnTo>
                          <a:pt x="508" y="264"/>
                        </a:lnTo>
                      </a:path>
                    </a:pathLst>
                  </a:custGeom>
                  <a:solidFill>
                    <a:srgbClr val="99CCFF"/>
                  </a:solidFill>
                  <a:ln w="0">
                    <a:solidFill>
                      <a:srgbClr val="A9A9A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4" name="Freeform 250"/>
                  <p:cNvSpPr>
                    <a:spLocks/>
                  </p:cNvSpPr>
                  <p:nvPr/>
                </p:nvSpPr>
                <p:spPr bwMode="auto">
                  <a:xfrm>
                    <a:off x="4400" y="2042"/>
                    <a:ext cx="394" cy="412"/>
                  </a:xfrm>
                  <a:custGeom>
                    <a:avLst/>
                    <a:gdLst/>
                    <a:ahLst/>
                    <a:cxnLst>
                      <a:cxn ang="0">
                        <a:pos x="786" y="454"/>
                      </a:cxn>
                      <a:cxn ang="0">
                        <a:pos x="771" y="535"/>
                      </a:cxn>
                      <a:cxn ang="0">
                        <a:pos x="741" y="609"/>
                      </a:cxn>
                      <a:cxn ang="0">
                        <a:pos x="699" y="674"/>
                      </a:cxn>
                      <a:cxn ang="0">
                        <a:pos x="645" y="730"/>
                      </a:cxn>
                      <a:cxn ang="0">
                        <a:pos x="583" y="775"/>
                      </a:cxn>
                      <a:cxn ang="0">
                        <a:pos x="512" y="806"/>
                      </a:cxn>
                      <a:cxn ang="0">
                        <a:pos x="436" y="822"/>
                      </a:cxn>
                      <a:cxn ang="0">
                        <a:pos x="356" y="822"/>
                      </a:cxn>
                      <a:cxn ang="0">
                        <a:pos x="278" y="806"/>
                      </a:cxn>
                      <a:cxn ang="0">
                        <a:pos x="207" y="775"/>
                      </a:cxn>
                      <a:cxn ang="0">
                        <a:pos x="144" y="730"/>
                      </a:cxn>
                      <a:cxn ang="0">
                        <a:pos x="91" y="674"/>
                      </a:cxn>
                      <a:cxn ang="0">
                        <a:pos x="48" y="609"/>
                      </a:cxn>
                      <a:cxn ang="0">
                        <a:pos x="17" y="535"/>
                      </a:cxn>
                      <a:cxn ang="0">
                        <a:pos x="2" y="454"/>
                      </a:cxn>
                      <a:cxn ang="0">
                        <a:pos x="2" y="371"/>
                      </a:cxn>
                      <a:cxn ang="0">
                        <a:pos x="17" y="291"/>
                      </a:cxn>
                      <a:cxn ang="0">
                        <a:pos x="48" y="217"/>
                      </a:cxn>
                      <a:cxn ang="0">
                        <a:pos x="91" y="151"/>
                      </a:cxn>
                      <a:cxn ang="0">
                        <a:pos x="144" y="95"/>
                      </a:cxn>
                      <a:cxn ang="0">
                        <a:pos x="207" y="51"/>
                      </a:cxn>
                      <a:cxn ang="0">
                        <a:pos x="278" y="19"/>
                      </a:cxn>
                      <a:cxn ang="0">
                        <a:pos x="356" y="3"/>
                      </a:cxn>
                      <a:cxn ang="0">
                        <a:pos x="436" y="3"/>
                      </a:cxn>
                      <a:cxn ang="0">
                        <a:pos x="512" y="19"/>
                      </a:cxn>
                      <a:cxn ang="0">
                        <a:pos x="583" y="51"/>
                      </a:cxn>
                      <a:cxn ang="0">
                        <a:pos x="645" y="95"/>
                      </a:cxn>
                      <a:cxn ang="0">
                        <a:pos x="699" y="151"/>
                      </a:cxn>
                      <a:cxn ang="0">
                        <a:pos x="741" y="217"/>
                      </a:cxn>
                      <a:cxn ang="0">
                        <a:pos x="771" y="291"/>
                      </a:cxn>
                      <a:cxn ang="0">
                        <a:pos x="786" y="371"/>
                      </a:cxn>
                    </a:cxnLst>
                    <a:rect l="0" t="0" r="r" b="b"/>
                    <a:pathLst>
                      <a:path w="789" h="824">
                        <a:moveTo>
                          <a:pt x="789" y="413"/>
                        </a:moveTo>
                        <a:lnTo>
                          <a:pt x="786" y="454"/>
                        </a:lnTo>
                        <a:lnTo>
                          <a:pt x="781" y="496"/>
                        </a:lnTo>
                        <a:lnTo>
                          <a:pt x="771" y="535"/>
                        </a:lnTo>
                        <a:lnTo>
                          <a:pt x="758" y="572"/>
                        </a:lnTo>
                        <a:lnTo>
                          <a:pt x="741" y="609"/>
                        </a:lnTo>
                        <a:lnTo>
                          <a:pt x="721" y="642"/>
                        </a:lnTo>
                        <a:lnTo>
                          <a:pt x="699" y="674"/>
                        </a:lnTo>
                        <a:lnTo>
                          <a:pt x="674" y="703"/>
                        </a:lnTo>
                        <a:lnTo>
                          <a:pt x="645" y="730"/>
                        </a:lnTo>
                        <a:lnTo>
                          <a:pt x="615" y="754"/>
                        </a:lnTo>
                        <a:lnTo>
                          <a:pt x="583" y="775"/>
                        </a:lnTo>
                        <a:lnTo>
                          <a:pt x="548" y="792"/>
                        </a:lnTo>
                        <a:lnTo>
                          <a:pt x="512" y="806"/>
                        </a:lnTo>
                        <a:lnTo>
                          <a:pt x="474" y="816"/>
                        </a:lnTo>
                        <a:lnTo>
                          <a:pt x="436" y="822"/>
                        </a:lnTo>
                        <a:lnTo>
                          <a:pt x="396" y="824"/>
                        </a:lnTo>
                        <a:lnTo>
                          <a:pt x="356" y="822"/>
                        </a:lnTo>
                        <a:lnTo>
                          <a:pt x="316" y="816"/>
                        </a:lnTo>
                        <a:lnTo>
                          <a:pt x="278" y="806"/>
                        </a:lnTo>
                        <a:lnTo>
                          <a:pt x="242" y="792"/>
                        </a:lnTo>
                        <a:lnTo>
                          <a:pt x="207" y="775"/>
                        </a:lnTo>
                        <a:lnTo>
                          <a:pt x="175" y="754"/>
                        </a:lnTo>
                        <a:lnTo>
                          <a:pt x="144" y="730"/>
                        </a:lnTo>
                        <a:lnTo>
                          <a:pt x="116" y="703"/>
                        </a:lnTo>
                        <a:lnTo>
                          <a:pt x="91" y="674"/>
                        </a:lnTo>
                        <a:lnTo>
                          <a:pt x="68" y="642"/>
                        </a:lnTo>
                        <a:lnTo>
                          <a:pt x="48" y="609"/>
                        </a:lnTo>
                        <a:lnTo>
                          <a:pt x="31" y="572"/>
                        </a:lnTo>
                        <a:lnTo>
                          <a:pt x="17" y="535"/>
                        </a:lnTo>
                        <a:lnTo>
                          <a:pt x="8" y="496"/>
                        </a:lnTo>
                        <a:lnTo>
                          <a:pt x="2" y="454"/>
                        </a:lnTo>
                        <a:lnTo>
                          <a:pt x="0" y="413"/>
                        </a:lnTo>
                        <a:lnTo>
                          <a:pt x="2" y="371"/>
                        </a:lnTo>
                        <a:lnTo>
                          <a:pt x="8" y="330"/>
                        </a:lnTo>
                        <a:lnTo>
                          <a:pt x="17" y="291"/>
                        </a:lnTo>
                        <a:lnTo>
                          <a:pt x="31" y="253"/>
                        </a:lnTo>
                        <a:lnTo>
                          <a:pt x="48" y="217"/>
                        </a:lnTo>
                        <a:lnTo>
                          <a:pt x="68" y="184"/>
                        </a:lnTo>
                        <a:lnTo>
                          <a:pt x="91" y="151"/>
                        </a:lnTo>
                        <a:lnTo>
                          <a:pt x="116" y="121"/>
                        </a:lnTo>
                        <a:lnTo>
                          <a:pt x="144" y="95"/>
                        </a:lnTo>
                        <a:lnTo>
                          <a:pt x="175" y="72"/>
                        </a:lnTo>
                        <a:lnTo>
                          <a:pt x="207" y="51"/>
                        </a:lnTo>
                        <a:lnTo>
                          <a:pt x="242" y="33"/>
                        </a:lnTo>
                        <a:lnTo>
                          <a:pt x="278" y="19"/>
                        </a:lnTo>
                        <a:lnTo>
                          <a:pt x="316" y="8"/>
                        </a:lnTo>
                        <a:lnTo>
                          <a:pt x="356" y="3"/>
                        </a:lnTo>
                        <a:lnTo>
                          <a:pt x="396" y="0"/>
                        </a:lnTo>
                        <a:lnTo>
                          <a:pt x="436" y="3"/>
                        </a:lnTo>
                        <a:lnTo>
                          <a:pt x="474" y="8"/>
                        </a:lnTo>
                        <a:lnTo>
                          <a:pt x="512" y="19"/>
                        </a:lnTo>
                        <a:lnTo>
                          <a:pt x="548" y="33"/>
                        </a:lnTo>
                        <a:lnTo>
                          <a:pt x="583" y="51"/>
                        </a:lnTo>
                        <a:lnTo>
                          <a:pt x="615" y="72"/>
                        </a:lnTo>
                        <a:lnTo>
                          <a:pt x="645" y="95"/>
                        </a:lnTo>
                        <a:lnTo>
                          <a:pt x="674" y="121"/>
                        </a:lnTo>
                        <a:lnTo>
                          <a:pt x="699" y="151"/>
                        </a:lnTo>
                        <a:lnTo>
                          <a:pt x="721" y="184"/>
                        </a:lnTo>
                        <a:lnTo>
                          <a:pt x="741" y="217"/>
                        </a:lnTo>
                        <a:lnTo>
                          <a:pt x="758" y="253"/>
                        </a:lnTo>
                        <a:lnTo>
                          <a:pt x="771" y="291"/>
                        </a:lnTo>
                        <a:lnTo>
                          <a:pt x="781" y="330"/>
                        </a:lnTo>
                        <a:lnTo>
                          <a:pt x="786" y="371"/>
                        </a:lnTo>
                        <a:lnTo>
                          <a:pt x="789" y="413"/>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5" name="Freeform 251"/>
                  <p:cNvSpPr>
                    <a:spLocks/>
                  </p:cNvSpPr>
                  <p:nvPr/>
                </p:nvSpPr>
                <p:spPr bwMode="auto">
                  <a:xfrm>
                    <a:off x="4400" y="2042"/>
                    <a:ext cx="394" cy="412"/>
                  </a:xfrm>
                  <a:custGeom>
                    <a:avLst/>
                    <a:gdLst/>
                    <a:ahLst/>
                    <a:cxnLst>
                      <a:cxn ang="0">
                        <a:pos x="789" y="413"/>
                      </a:cxn>
                      <a:cxn ang="0">
                        <a:pos x="781" y="496"/>
                      </a:cxn>
                      <a:cxn ang="0">
                        <a:pos x="758" y="572"/>
                      </a:cxn>
                      <a:cxn ang="0">
                        <a:pos x="721" y="642"/>
                      </a:cxn>
                      <a:cxn ang="0">
                        <a:pos x="674" y="703"/>
                      </a:cxn>
                      <a:cxn ang="0">
                        <a:pos x="615" y="754"/>
                      </a:cxn>
                      <a:cxn ang="0">
                        <a:pos x="548" y="792"/>
                      </a:cxn>
                      <a:cxn ang="0">
                        <a:pos x="474" y="816"/>
                      </a:cxn>
                      <a:cxn ang="0">
                        <a:pos x="396" y="824"/>
                      </a:cxn>
                      <a:cxn ang="0">
                        <a:pos x="356" y="822"/>
                      </a:cxn>
                      <a:cxn ang="0">
                        <a:pos x="278" y="806"/>
                      </a:cxn>
                      <a:cxn ang="0">
                        <a:pos x="207" y="775"/>
                      </a:cxn>
                      <a:cxn ang="0">
                        <a:pos x="144" y="730"/>
                      </a:cxn>
                      <a:cxn ang="0">
                        <a:pos x="91" y="674"/>
                      </a:cxn>
                      <a:cxn ang="0">
                        <a:pos x="48" y="609"/>
                      </a:cxn>
                      <a:cxn ang="0">
                        <a:pos x="17" y="535"/>
                      </a:cxn>
                      <a:cxn ang="0">
                        <a:pos x="2" y="454"/>
                      </a:cxn>
                      <a:cxn ang="0">
                        <a:pos x="0" y="413"/>
                      </a:cxn>
                      <a:cxn ang="0">
                        <a:pos x="8" y="330"/>
                      </a:cxn>
                      <a:cxn ang="0">
                        <a:pos x="31" y="253"/>
                      </a:cxn>
                      <a:cxn ang="0">
                        <a:pos x="68" y="184"/>
                      </a:cxn>
                      <a:cxn ang="0">
                        <a:pos x="116" y="121"/>
                      </a:cxn>
                      <a:cxn ang="0">
                        <a:pos x="175" y="72"/>
                      </a:cxn>
                      <a:cxn ang="0">
                        <a:pos x="242" y="33"/>
                      </a:cxn>
                      <a:cxn ang="0">
                        <a:pos x="316" y="8"/>
                      </a:cxn>
                      <a:cxn ang="0">
                        <a:pos x="396" y="0"/>
                      </a:cxn>
                      <a:cxn ang="0">
                        <a:pos x="436" y="3"/>
                      </a:cxn>
                      <a:cxn ang="0">
                        <a:pos x="512" y="19"/>
                      </a:cxn>
                      <a:cxn ang="0">
                        <a:pos x="583" y="51"/>
                      </a:cxn>
                      <a:cxn ang="0">
                        <a:pos x="645" y="95"/>
                      </a:cxn>
                      <a:cxn ang="0">
                        <a:pos x="699" y="151"/>
                      </a:cxn>
                      <a:cxn ang="0">
                        <a:pos x="741" y="217"/>
                      </a:cxn>
                      <a:cxn ang="0">
                        <a:pos x="771" y="291"/>
                      </a:cxn>
                      <a:cxn ang="0">
                        <a:pos x="786" y="371"/>
                      </a:cxn>
                    </a:cxnLst>
                    <a:rect l="0" t="0" r="r" b="b"/>
                    <a:pathLst>
                      <a:path w="789" h="824">
                        <a:moveTo>
                          <a:pt x="789" y="413"/>
                        </a:moveTo>
                        <a:lnTo>
                          <a:pt x="789" y="413"/>
                        </a:lnTo>
                        <a:lnTo>
                          <a:pt x="786" y="454"/>
                        </a:lnTo>
                        <a:lnTo>
                          <a:pt x="781" y="496"/>
                        </a:lnTo>
                        <a:lnTo>
                          <a:pt x="771" y="535"/>
                        </a:lnTo>
                        <a:lnTo>
                          <a:pt x="758" y="572"/>
                        </a:lnTo>
                        <a:lnTo>
                          <a:pt x="741" y="609"/>
                        </a:lnTo>
                        <a:lnTo>
                          <a:pt x="721" y="642"/>
                        </a:lnTo>
                        <a:lnTo>
                          <a:pt x="699" y="674"/>
                        </a:lnTo>
                        <a:lnTo>
                          <a:pt x="674" y="703"/>
                        </a:lnTo>
                        <a:lnTo>
                          <a:pt x="645" y="730"/>
                        </a:lnTo>
                        <a:lnTo>
                          <a:pt x="615" y="754"/>
                        </a:lnTo>
                        <a:lnTo>
                          <a:pt x="583" y="775"/>
                        </a:lnTo>
                        <a:lnTo>
                          <a:pt x="548" y="792"/>
                        </a:lnTo>
                        <a:lnTo>
                          <a:pt x="512" y="806"/>
                        </a:lnTo>
                        <a:lnTo>
                          <a:pt x="474" y="816"/>
                        </a:lnTo>
                        <a:lnTo>
                          <a:pt x="436" y="822"/>
                        </a:lnTo>
                        <a:lnTo>
                          <a:pt x="396" y="824"/>
                        </a:lnTo>
                        <a:lnTo>
                          <a:pt x="396" y="824"/>
                        </a:lnTo>
                        <a:lnTo>
                          <a:pt x="356" y="822"/>
                        </a:lnTo>
                        <a:lnTo>
                          <a:pt x="316" y="816"/>
                        </a:lnTo>
                        <a:lnTo>
                          <a:pt x="278" y="806"/>
                        </a:lnTo>
                        <a:lnTo>
                          <a:pt x="242" y="792"/>
                        </a:lnTo>
                        <a:lnTo>
                          <a:pt x="207" y="775"/>
                        </a:lnTo>
                        <a:lnTo>
                          <a:pt x="175" y="754"/>
                        </a:lnTo>
                        <a:lnTo>
                          <a:pt x="144" y="730"/>
                        </a:lnTo>
                        <a:lnTo>
                          <a:pt x="116" y="703"/>
                        </a:lnTo>
                        <a:lnTo>
                          <a:pt x="91" y="674"/>
                        </a:lnTo>
                        <a:lnTo>
                          <a:pt x="68" y="642"/>
                        </a:lnTo>
                        <a:lnTo>
                          <a:pt x="48" y="609"/>
                        </a:lnTo>
                        <a:lnTo>
                          <a:pt x="31" y="572"/>
                        </a:lnTo>
                        <a:lnTo>
                          <a:pt x="17" y="535"/>
                        </a:lnTo>
                        <a:lnTo>
                          <a:pt x="8" y="496"/>
                        </a:lnTo>
                        <a:lnTo>
                          <a:pt x="2" y="454"/>
                        </a:lnTo>
                        <a:lnTo>
                          <a:pt x="0" y="413"/>
                        </a:lnTo>
                        <a:lnTo>
                          <a:pt x="0" y="413"/>
                        </a:lnTo>
                        <a:lnTo>
                          <a:pt x="2" y="371"/>
                        </a:lnTo>
                        <a:lnTo>
                          <a:pt x="8" y="330"/>
                        </a:lnTo>
                        <a:lnTo>
                          <a:pt x="17" y="291"/>
                        </a:lnTo>
                        <a:lnTo>
                          <a:pt x="31" y="253"/>
                        </a:lnTo>
                        <a:lnTo>
                          <a:pt x="48" y="217"/>
                        </a:lnTo>
                        <a:lnTo>
                          <a:pt x="68" y="184"/>
                        </a:lnTo>
                        <a:lnTo>
                          <a:pt x="91" y="151"/>
                        </a:lnTo>
                        <a:lnTo>
                          <a:pt x="116" y="121"/>
                        </a:lnTo>
                        <a:lnTo>
                          <a:pt x="144" y="95"/>
                        </a:lnTo>
                        <a:lnTo>
                          <a:pt x="175" y="72"/>
                        </a:lnTo>
                        <a:lnTo>
                          <a:pt x="207" y="51"/>
                        </a:lnTo>
                        <a:lnTo>
                          <a:pt x="242" y="33"/>
                        </a:lnTo>
                        <a:lnTo>
                          <a:pt x="278" y="19"/>
                        </a:lnTo>
                        <a:lnTo>
                          <a:pt x="316" y="8"/>
                        </a:lnTo>
                        <a:lnTo>
                          <a:pt x="356" y="3"/>
                        </a:lnTo>
                        <a:lnTo>
                          <a:pt x="396" y="0"/>
                        </a:lnTo>
                        <a:lnTo>
                          <a:pt x="396" y="0"/>
                        </a:lnTo>
                        <a:lnTo>
                          <a:pt x="436" y="3"/>
                        </a:lnTo>
                        <a:lnTo>
                          <a:pt x="474" y="8"/>
                        </a:lnTo>
                        <a:lnTo>
                          <a:pt x="512" y="19"/>
                        </a:lnTo>
                        <a:lnTo>
                          <a:pt x="548" y="33"/>
                        </a:lnTo>
                        <a:lnTo>
                          <a:pt x="583" y="51"/>
                        </a:lnTo>
                        <a:lnTo>
                          <a:pt x="615" y="72"/>
                        </a:lnTo>
                        <a:lnTo>
                          <a:pt x="645" y="95"/>
                        </a:lnTo>
                        <a:lnTo>
                          <a:pt x="674" y="121"/>
                        </a:lnTo>
                        <a:lnTo>
                          <a:pt x="699" y="151"/>
                        </a:lnTo>
                        <a:lnTo>
                          <a:pt x="721" y="184"/>
                        </a:lnTo>
                        <a:lnTo>
                          <a:pt x="741" y="217"/>
                        </a:lnTo>
                        <a:lnTo>
                          <a:pt x="758" y="253"/>
                        </a:lnTo>
                        <a:lnTo>
                          <a:pt x="771" y="291"/>
                        </a:lnTo>
                        <a:lnTo>
                          <a:pt x="781" y="330"/>
                        </a:lnTo>
                        <a:lnTo>
                          <a:pt x="786" y="371"/>
                        </a:lnTo>
                        <a:lnTo>
                          <a:pt x="789" y="413"/>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6" name="Freeform 252"/>
                  <p:cNvSpPr>
                    <a:spLocks/>
                  </p:cNvSpPr>
                  <p:nvPr/>
                </p:nvSpPr>
                <p:spPr bwMode="auto">
                  <a:xfrm>
                    <a:off x="4737" y="2512"/>
                    <a:ext cx="396" cy="411"/>
                  </a:xfrm>
                  <a:custGeom>
                    <a:avLst/>
                    <a:gdLst/>
                    <a:ahLst/>
                    <a:cxnLst>
                      <a:cxn ang="0">
                        <a:pos x="789" y="453"/>
                      </a:cxn>
                      <a:cxn ang="0">
                        <a:pos x="774" y="534"/>
                      </a:cxn>
                      <a:cxn ang="0">
                        <a:pos x="744" y="608"/>
                      </a:cxn>
                      <a:cxn ang="0">
                        <a:pos x="701" y="673"/>
                      </a:cxn>
                      <a:cxn ang="0">
                        <a:pos x="647" y="729"/>
                      </a:cxn>
                      <a:cxn ang="0">
                        <a:pos x="584" y="773"/>
                      </a:cxn>
                      <a:cxn ang="0">
                        <a:pos x="513" y="805"/>
                      </a:cxn>
                      <a:cxn ang="0">
                        <a:pos x="436" y="821"/>
                      </a:cxn>
                      <a:cxn ang="0">
                        <a:pos x="356" y="821"/>
                      </a:cxn>
                      <a:cxn ang="0">
                        <a:pos x="278" y="805"/>
                      </a:cxn>
                      <a:cxn ang="0">
                        <a:pos x="207" y="773"/>
                      </a:cxn>
                      <a:cxn ang="0">
                        <a:pos x="145" y="729"/>
                      </a:cxn>
                      <a:cxn ang="0">
                        <a:pos x="91" y="673"/>
                      </a:cxn>
                      <a:cxn ang="0">
                        <a:pos x="48" y="608"/>
                      </a:cxn>
                      <a:cxn ang="0">
                        <a:pos x="18" y="534"/>
                      </a:cxn>
                      <a:cxn ang="0">
                        <a:pos x="2" y="453"/>
                      </a:cxn>
                      <a:cxn ang="0">
                        <a:pos x="2" y="370"/>
                      </a:cxn>
                      <a:cxn ang="0">
                        <a:pos x="18" y="290"/>
                      </a:cxn>
                      <a:cxn ang="0">
                        <a:pos x="48" y="216"/>
                      </a:cxn>
                      <a:cxn ang="0">
                        <a:pos x="91" y="150"/>
                      </a:cxn>
                      <a:cxn ang="0">
                        <a:pos x="145" y="95"/>
                      </a:cxn>
                      <a:cxn ang="0">
                        <a:pos x="207" y="50"/>
                      </a:cxn>
                      <a:cxn ang="0">
                        <a:pos x="278" y="19"/>
                      </a:cxn>
                      <a:cxn ang="0">
                        <a:pos x="356" y="3"/>
                      </a:cxn>
                      <a:cxn ang="0">
                        <a:pos x="436" y="3"/>
                      </a:cxn>
                      <a:cxn ang="0">
                        <a:pos x="513" y="19"/>
                      </a:cxn>
                      <a:cxn ang="0">
                        <a:pos x="584" y="50"/>
                      </a:cxn>
                      <a:cxn ang="0">
                        <a:pos x="647" y="95"/>
                      </a:cxn>
                      <a:cxn ang="0">
                        <a:pos x="701" y="150"/>
                      </a:cxn>
                      <a:cxn ang="0">
                        <a:pos x="744" y="216"/>
                      </a:cxn>
                      <a:cxn ang="0">
                        <a:pos x="774" y="290"/>
                      </a:cxn>
                      <a:cxn ang="0">
                        <a:pos x="789" y="370"/>
                      </a:cxn>
                    </a:cxnLst>
                    <a:rect l="0" t="0" r="r" b="b"/>
                    <a:pathLst>
                      <a:path w="791" h="823">
                        <a:moveTo>
                          <a:pt x="791" y="412"/>
                        </a:moveTo>
                        <a:lnTo>
                          <a:pt x="789" y="453"/>
                        </a:lnTo>
                        <a:lnTo>
                          <a:pt x="783" y="495"/>
                        </a:lnTo>
                        <a:lnTo>
                          <a:pt x="774" y="534"/>
                        </a:lnTo>
                        <a:lnTo>
                          <a:pt x="760" y="571"/>
                        </a:lnTo>
                        <a:lnTo>
                          <a:pt x="744" y="608"/>
                        </a:lnTo>
                        <a:lnTo>
                          <a:pt x="723" y="641"/>
                        </a:lnTo>
                        <a:lnTo>
                          <a:pt x="701" y="673"/>
                        </a:lnTo>
                        <a:lnTo>
                          <a:pt x="675" y="702"/>
                        </a:lnTo>
                        <a:lnTo>
                          <a:pt x="647" y="729"/>
                        </a:lnTo>
                        <a:lnTo>
                          <a:pt x="617" y="753"/>
                        </a:lnTo>
                        <a:lnTo>
                          <a:pt x="584" y="773"/>
                        </a:lnTo>
                        <a:lnTo>
                          <a:pt x="549" y="791"/>
                        </a:lnTo>
                        <a:lnTo>
                          <a:pt x="513" y="805"/>
                        </a:lnTo>
                        <a:lnTo>
                          <a:pt x="475" y="815"/>
                        </a:lnTo>
                        <a:lnTo>
                          <a:pt x="436" y="821"/>
                        </a:lnTo>
                        <a:lnTo>
                          <a:pt x="396" y="823"/>
                        </a:lnTo>
                        <a:lnTo>
                          <a:pt x="356" y="821"/>
                        </a:lnTo>
                        <a:lnTo>
                          <a:pt x="316" y="815"/>
                        </a:lnTo>
                        <a:lnTo>
                          <a:pt x="278" y="805"/>
                        </a:lnTo>
                        <a:lnTo>
                          <a:pt x="243" y="791"/>
                        </a:lnTo>
                        <a:lnTo>
                          <a:pt x="207" y="773"/>
                        </a:lnTo>
                        <a:lnTo>
                          <a:pt x="175" y="753"/>
                        </a:lnTo>
                        <a:lnTo>
                          <a:pt x="145" y="729"/>
                        </a:lnTo>
                        <a:lnTo>
                          <a:pt x="116" y="702"/>
                        </a:lnTo>
                        <a:lnTo>
                          <a:pt x="91" y="673"/>
                        </a:lnTo>
                        <a:lnTo>
                          <a:pt x="68" y="641"/>
                        </a:lnTo>
                        <a:lnTo>
                          <a:pt x="48" y="608"/>
                        </a:lnTo>
                        <a:lnTo>
                          <a:pt x="31" y="571"/>
                        </a:lnTo>
                        <a:lnTo>
                          <a:pt x="18" y="534"/>
                        </a:lnTo>
                        <a:lnTo>
                          <a:pt x="8" y="495"/>
                        </a:lnTo>
                        <a:lnTo>
                          <a:pt x="2" y="453"/>
                        </a:lnTo>
                        <a:lnTo>
                          <a:pt x="0" y="412"/>
                        </a:lnTo>
                        <a:lnTo>
                          <a:pt x="2" y="370"/>
                        </a:lnTo>
                        <a:lnTo>
                          <a:pt x="8" y="329"/>
                        </a:lnTo>
                        <a:lnTo>
                          <a:pt x="18" y="290"/>
                        </a:lnTo>
                        <a:lnTo>
                          <a:pt x="31" y="253"/>
                        </a:lnTo>
                        <a:lnTo>
                          <a:pt x="48" y="216"/>
                        </a:lnTo>
                        <a:lnTo>
                          <a:pt x="68" y="182"/>
                        </a:lnTo>
                        <a:lnTo>
                          <a:pt x="91" y="150"/>
                        </a:lnTo>
                        <a:lnTo>
                          <a:pt x="116" y="121"/>
                        </a:lnTo>
                        <a:lnTo>
                          <a:pt x="145" y="95"/>
                        </a:lnTo>
                        <a:lnTo>
                          <a:pt x="175" y="71"/>
                        </a:lnTo>
                        <a:lnTo>
                          <a:pt x="207" y="50"/>
                        </a:lnTo>
                        <a:lnTo>
                          <a:pt x="243" y="33"/>
                        </a:lnTo>
                        <a:lnTo>
                          <a:pt x="278" y="19"/>
                        </a:lnTo>
                        <a:lnTo>
                          <a:pt x="316" y="9"/>
                        </a:lnTo>
                        <a:lnTo>
                          <a:pt x="356" y="3"/>
                        </a:lnTo>
                        <a:lnTo>
                          <a:pt x="396" y="0"/>
                        </a:lnTo>
                        <a:lnTo>
                          <a:pt x="436" y="3"/>
                        </a:lnTo>
                        <a:lnTo>
                          <a:pt x="475" y="9"/>
                        </a:lnTo>
                        <a:lnTo>
                          <a:pt x="513" y="19"/>
                        </a:lnTo>
                        <a:lnTo>
                          <a:pt x="549" y="33"/>
                        </a:lnTo>
                        <a:lnTo>
                          <a:pt x="584" y="50"/>
                        </a:lnTo>
                        <a:lnTo>
                          <a:pt x="617" y="71"/>
                        </a:lnTo>
                        <a:lnTo>
                          <a:pt x="647" y="95"/>
                        </a:lnTo>
                        <a:lnTo>
                          <a:pt x="675" y="121"/>
                        </a:lnTo>
                        <a:lnTo>
                          <a:pt x="701" y="150"/>
                        </a:lnTo>
                        <a:lnTo>
                          <a:pt x="723" y="182"/>
                        </a:lnTo>
                        <a:lnTo>
                          <a:pt x="744" y="216"/>
                        </a:lnTo>
                        <a:lnTo>
                          <a:pt x="760" y="253"/>
                        </a:lnTo>
                        <a:lnTo>
                          <a:pt x="774" y="290"/>
                        </a:lnTo>
                        <a:lnTo>
                          <a:pt x="783" y="329"/>
                        </a:lnTo>
                        <a:lnTo>
                          <a:pt x="789" y="370"/>
                        </a:lnTo>
                        <a:lnTo>
                          <a:pt x="791" y="412"/>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7" name="Freeform 253"/>
                  <p:cNvSpPr>
                    <a:spLocks/>
                  </p:cNvSpPr>
                  <p:nvPr/>
                </p:nvSpPr>
                <p:spPr bwMode="auto">
                  <a:xfrm>
                    <a:off x="4737" y="2512"/>
                    <a:ext cx="396" cy="411"/>
                  </a:xfrm>
                  <a:custGeom>
                    <a:avLst/>
                    <a:gdLst/>
                    <a:ahLst/>
                    <a:cxnLst>
                      <a:cxn ang="0">
                        <a:pos x="791" y="412"/>
                      </a:cxn>
                      <a:cxn ang="0">
                        <a:pos x="783" y="495"/>
                      </a:cxn>
                      <a:cxn ang="0">
                        <a:pos x="760" y="571"/>
                      </a:cxn>
                      <a:cxn ang="0">
                        <a:pos x="723" y="641"/>
                      </a:cxn>
                      <a:cxn ang="0">
                        <a:pos x="675" y="702"/>
                      </a:cxn>
                      <a:cxn ang="0">
                        <a:pos x="617" y="753"/>
                      </a:cxn>
                      <a:cxn ang="0">
                        <a:pos x="549" y="791"/>
                      </a:cxn>
                      <a:cxn ang="0">
                        <a:pos x="475" y="815"/>
                      </a:cxn>
                      <a:cxn ang="0">
                        <a:pos x="396" y="823"/>
                      </a:cxn>
                      <a:cxn ang="0">
                        <a:pos x="356" y="821"/>
                      </a:cxn>
                      <a:cxn ang="0">
                        <a:pos x="278" y="805"/>
                      </a:cxn>
                      <a:cxn ang="0">
                        <a:pos x="207" y="773"/>
                      </a:cxn>
                      <a:cxn ang="0">
                        <a:pos x="145" y="729"/>
                      </a:cxn>
                      <a:cxn ang="0">
                        <a:pos x="91" y="673"/>
                      </a:cxn>
                      <a:cxn ang="0">
                        <a:pos x="48" y="608"/>
                      </a:cxn>
                      <a:cxn ang="0">
                        <a:pos x="18" y="534"/>
                      </a:cxn>
                      <a:cxn ang="0">
                        <a:pos x="2" y="453"/>
                      </a:cxn>
                      <a:cxn ang="0">
                        <a:pos x="0" y="412"/>
                      </a:cxn>
                      <a:cxn ang="0">
                        <a:pos x="8" y="329"/>
                      </a:cxn>
                      <a:cxn ang="0">
                        <a:pos x="31" y="253"/>
                      </a:cxn>
                      <a:cxn ang="0">
                        <a:pos x="68" y="182"/>
                      </a:cxn>
                      <a:cxn ang="0">
                        <a:pos x="116" y="121"/>
                      </a:cxn>
                      <a:cxn ang="0">
                        <a:pos x="175" y="71"/>
                      </a:cxn>
                      <a:cxn ang="0">
                        <a:pos x="243" y="33"/>
                      </a:cxn>
                      <a:cxn ang="0">
                        <a:pos x="316" y="9"/>
                      </a:cxn>
                      <a:cxn ang="0">
                        <a:pos x="396" y="0"/>
                      </a:cxn>
                      <a:cxn ang="0">
                        <a:pos x="436" y="3"/>
                      </a:cxn>
                      <a:cxn ang="0">
                        <a:pos x="513" y="19"/>
                      </a:cxn>
                      <a:cxn ang="0">
                        <a:pos x="584" y="50"/>
                      </a:cxn>
                      <a:cxn ang="0">
                        <a:pos x="647" y="95"/>
                      </a:cxn>
                      <a:cxn ang="0">
                        <a:pos x="701" y="150"/>
                      </a:cxn>
                      <a:cxn ang="0">
                        <a:pos x="744" y="216"/>
                      </a:cxn>
                      <a:cxn ang="0">
                        <a:pos x="774" y="290"/>
                      </a:cxn>
                      <a:cxn ang="0">
                        <a:pos x="789" y="370"/>
                      </a:cxn>
                    </a:cxnLst>
                    <a:rect l="0" t="0" r="r" b="b"/>
                    <a:pathLst>
                      <a:path w="791" h="823">
                        <a:moveTo>
                          <a:pt x="791" y="412"/>
                        </a:moveTo>
                        <a:lnTo>
                          <a:pt x="791" y="412"/>
                        </a:lnTo>
                        <a:lnTo>
                          <a:pt x="789" y="453"/>
                        </a:lnTo>
                        <a:lnTo>
                          <a:pt x="783" y="495"/>
                        </a:lnTo>
                        <a:lnTo>
                          <a:pt x="774" y="534"/>
                        </a:lnTo>
                        <a:lnTo>
                          <a:pt x="760" y="571"/>
                        </a:lnTo>
                        <a:lnTo>
                          <a:pt x="744" y="608"/>
                        </a:lnTo>
                        <a:lnTo>
                          <a:pt x="723" y="641"/>
                        </a:lnTo>
                        <a:lnTo>
                          <a:pt x="701" y="673"/>
                        </a:lnTo>
                        <a:lnTo>
                          <a:pt x="675" y="702"/>
                        </a:lnTo>
                        <a:lnTo>
                          <a:pt x="647" y="729"/>
                        </a:lnTo>
                        <a:lnTo>
                          <a:pt x="617" y="753"/>
                        </a:lnTo>
                        <a:lnTo>
                          <a:pt x="584" y="773"/>
                        </a:lnTo>
                        <a:lnTo>
                          <a:pt x="549" y="791"/>
                        </a:lnTo>
                        <a:lnTo>
                          <a:pt x="513" y="805"/>
                        </a:lnTo>
                        <a:lnTo>
                          <a:pt x="475" y="815"/>
                        </a:lnTo>
                        <a:lnTo>
                          <a:pt x="436" y="821"/>
                        </a:lnTo>
                        <a:lnTo>
                          <a:pt x="396" y="823"/>
                        </a:lnTo>
                        <a:lnTo>
                          <a:pt x="396" y="823"/>
                        </a:lnTo>
                        <a:lnTo>
                          <a:pt x="356" y="821"/>
                        </a:lnTo>
                        <a:lnTo>
                          <a:pt x="316" y="815"/>
                        </a:lnTo>
                        <a:lnTo>
                          <a:pt x="278" y="805"/>
                        </a:lnTo>
                        <a:lnTo>
                          <a:pt x="243" y="791"/>
                        </a:lnTo>
                        <a:lnTo>
                          <a:pt x="207" y="773"/>
                        </a:lnTo>
                        <a:lnTo>
                          <a:pt x="175" y="753"/>
                        </a:lnTo>
                        <a:lnTo>
                          <a:pt x="145" y="729"/>
                        </a:lnTo>
                        <a:lnTo>
                          <a:pt x="116" y="702"/>
                        </a:lnTo>
                        <a:lnTo>
                          <a:pt x="91" y="673"/>
                        </a:lnTo>
                        <a:lnTo>
                          <a:pt x="68" y="641"/>
                        </a:lnTo>
                        <a:lnTo>
                          <a:pt x="48" y="608"/>
                        </a:lnTo>
                        <a:lnTo>
                          <a:pt x="31" y="571"/>
                        </a:lnTo>
                        <a:lnTo>
                          <a:pt x="18" y="534"/>
                        </a:lnTo>
                        <a:lnTo>
                          <a:pt x="8" y="495"/>
                        </a:lnTo>
                        <a:lnTo>
                          <a:pt x="2" y="453"/>
                        </a:lnTo>
                        <a:lnTo>
                          <a:pt x="0" y="412"/>
                        </a:lnTo>
                        <a:lnTo>
                          <a:pt x="0" y="412"/>
                        </a:lnTo>
                        <a:lnTo>
                          <a:pt x="2" y="370"/>
                        </a:lnTo>
                        <a:lnTo>
                          <a:pt x="8" y="329"/>
                        </a:lnTo>
                        <a:lnTo>
                          <a:pt x="18" y="290"/>
                        </a:lnTo>
                        <a:lnTo>
                          <a:pt x="31" y="253"/>
                        </a:lnTo>
                        <a:lnTo>
                          <a:pt x="48" y="216"/>
                        </a:lnTo>
                        <a:lnTo>
                          <a:pt x="68" y="182"/>
                        </a:lnTo>
                        <a:lnTo>
                          <a:pt x="91" y="150"/>
                        </a:lnTo>
                        <a:lnTo>
                          <a:pt x="116" y="121"/>
                        </a:lnTo>
                        <a:lnTo>
                          <a:pt x="145" y="95"/>
                        </a:lnTo>
                        <a:lnTo>
                          <a:pt x="175" y="71"/>
                        </a:lnTo>
                        <a:lnTo>
                          <a:pt x="207" y="50"/>
                        </a:lnTo>
                        <a:lnTo>
                          <a:pt x="243" y="33"/>
                        </a:lnTo>
                        <a:lnTo>
                          <a:pt x="278" y="19"/>
                        </a:lnTo>
                        <a:lnTo>
                          <a:pt x="316" y="9"/>
                        </a:lnTo>
                        <a:lnTo>
                          <a:pt x="356" y="3"/>
                        </a:lnTo>
                        <a:lnTo>
                          <a:pt x="396" y="0"/>
                        </a:lnTo>
                        <a:lnTo>
                          <a:pt x="396" y="0"/>
                        </a:lnTo>
                        <a:lnTo>
                          <a:pt x="436" y="3"/>
                        </a:lnTo>
                        <a:lnTo>
                          <a:pt x="475" y="9"/>
                        </a:lnTo>
                        <a:lnTo>
                          <a:pt x="513" y="19"/>
                        </a:lnTo>
                        <a:lnTo>
                          <a:pt x="549" y="33"/>
                        </a:lnTo>
                        <a:lnTo>
                          <a:pt x="584" y="50"/>
                        </a:lnTo>
                        <a:lnTo>
                          <a:pt x="617" y="71"/>
                        </a:lnTo>
                        <a:lnTo>
                          <a:pt x="647" y="95"/>
                        </a:lnTo>
                        <a:lnTo>
                          <a:pt x="675" y="121"/>
                        </a:lnTo>
                        <a:lnTo>
                          <a:pt x="701" y="150"/>
                        </a:lnTo>
                        <a:lnTo>
                          <a:pt x="723" y="182"/>
                        </a:lnTo>
                        <a:lnTo>
                          <a:pt x="744" y="216"/>
                        </a:lnTo>
                        <a:lnTo>
                          <a:pt x="760" y="253"/>
                        </a:lnTo>
                        <a:lnTo>
                          <a:pt x="774" y="290"/>
                        </a:lnTo>
                        <a:lnTo>
                          <a:pt x="783" y="329"/>
                        </a:lnTo>
                        <a:lnTo>
                          <a:pt x="789" y="370"/>
                        </a:lnTo>
                        <a:lnTo>
                          <a:pt x="791" y="412"/>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8" name="Freeform 254"/>
                  <p:cNvSpPr>
                    <a:spLocks/>
                  </p:cNvSpPr>
                  <p:nvPr/>
                </p:nvSpPr>
                <p:spPr bwMode="auto">
                  <a:xfrm>
                    <a:off x="5170" y="2045"/>
                    <a:ext cx="311" cy="323"/>
                  </a:xfrm>
                  <a:custGeom>
                    <a:avLst/>
                    <a:gdLst/>
                    <a:ahLst/>
                    <a:cxnLst>
                      <a:cxn ang="0">
                        <a:pos x="620" y="356"/>
                      </a:cxn>
                      <a:cxn ang="0">
                        <a:pos x="607" y="419"/>
                      </a:cxn>
                      <a:cxn ang="0">
                        <a:pos x="583" y="476"/>
                      </a:cxn>
                      <a:cxn ang="0">
                        <a:pos x="549" y="528"/>
                      </a:cxn>
                      <a:cxn ang="0">
                        <a:pos x="508" y="572"/>
                      </a:cxn>
                      <a:cxn ang="0">
                        <a:pos x="458" y="606"/>
                      </a:cxn>
                      <a:cxn ang="0">
                        <a:pos x="403" y="630"/>
                      </a:cxn>
                      <a:cxn ang="0">
                        <a:pos x="342" y="644"/>
                      </a:cxn>
                      <a:cxn ang="0">
                        <a:pos x="279" y="644"/>
                      </a:cxn>
                      <a:cxn ang="0">
                        <a:pos x="219" y="630"/>
                      </a:cxn>
                      <a:cxn ang="0">
                        <a:pos x="162" y="606"/>
                      </a:cxn>
                      <a:cxn ang="0">
                        <a:pos x="113" y="572"/>
                      </a:cxn>
                      <a:cxn ang="0">
                        <a:pos x="71" y="528"/>
                      </a:cxn>
                      <a:cxn ang="0">
                        <a:pos x="38" y="476"/>
                      </a:cxn>
                      <a:cxn ang="0">
                        <a:pos x="14" y="419"/>
                      </a:cxn>
                      <a:cxn ang="0">
                        <a:pos x="1" y="356"/>
                      </a:cxn>
                      <a:cxn ang="0">
                        <a:pos x="1" y="291"/>
                      </a:cxn>
                      <a:cxn ang="0">
                        <a:pos x="14" y="228"/>
                      </a:cxn>
                      <a:cxn ang="0">
                        <a:pos x="38" y="170"/>
                      </a:cxn>
                      <a:cxn ang="0">
                        <a:pos x="71" y="118"/>
                      </a:cxn>
                      <a:cxn ang="0">
                        <a:pos x="113" y="74"/>
                      </a:cxn>
                      <a:cxn ang="0">
                        <a:pos x="162" y="40"/>
                      </a:cxn>
                      <a:cxn ang="0">
                        <a:pos x="219" y="15"/>
                      </a:cxn>
                      <a:cxn ang="0">
                        <a:pos x="279" y="1"/>
                      </a:cxn>
                      <a:cxn ang="0">
                        <a:pos x="342" y="1"/>
                      </a:cxn>
                      <a:cxn ang="0">
                        <a:pos x="403" y="15"/>
                      </a:cxn>
                      <a:cxn ang="0">
                        <a:pos x="458" y="40"/>
                      </a:cxn>
                      <a:cxn ang="0">
                        <a:pos x="508" y="74"/>
                      </a:cxn>
                      <a:cxn ang="0">
                        <a:pos x="549" y="118"/>
                      </a:cxn>
                      <a:cxn ang="0">
                        <a:pos x="583" y="170"/>
                      </a:cxn>
                      <a:cxn ang="0">
                        <a:pos x="607" y="228"/>
                      </a:cxn>
                      <a:cxn ang="0">
                        <a:pos x="620" y="291"/>
                      </a:cxn>
                    </a:cxnLst>
                    <a:rect l="0" t="0" r="r" b="b"/>
                    <a:pathLst>
                      <a:path w="621" h="645">
                        <a:moveTo>
                          <a:pt x="621" y="324"/>
                        </a:moveTo>
                        <a:lnTo>
                          <a:pt x="620" y="356"/>
                        </a:lnTo>
                        <a:lnTo>
                          <a:pt x="615" y="389"/>
                        </a:lnTo>
                        <a:lnTo>
                          <a:pt x="607" y="419"/>
                        </a:lnTo>
                        <a:lnTo>
                          <a:pt x="597" y="448"/>
                        </a:lnTo>
                        <a:lnTo>
                          <a:pt x="583" y="476"/>
                        </a:lnTo>
                        <a:lnTo>
                          <a:pt x="568" y="503"/>
                        </a:lnTo>
                        <a:lnTo>
                          <a:pt x="549" y="528"/>
                        </a:lnTo>
                        <a:lnTo>
                          <a:pt x="530" y="550"/>
                        </a:lnTo>
                        <a:lnTo>
                          <a:pt x="508" y="572"/>
                        </a:lnTo>
                        <a:lnTo>
                          <a:pt x="484" y="590"/>
                        </a:lnTo>
                        <a:lnTo>
                          <a:pt x="458" y="606"/>
                        </a:lnTo>
                        <a:lnTo>
                          <a:pt x="431" y="620"/>
                        </a:lnTo>
                        <a:lnTo>
                          <a:pt x="403" y="630"/>
                        </a:lnTo>
                        <a:lnTo>
                          <a:pt x="373" y="639"/>
                        </a:lnTo>
                        <a:lnTo>
                          <a:pt x="342" y="644"/>
                        </a:lnTo>
                        <a:lnTo>
                          <a:pt x="311" y="645"/>
                        </a:lnTo>
                        <a:lnTo>
                          <a:pt x="279" y="644"/>
                        </a:lnTo>
                        <a:lnTo>
                          <a:pt x="249" y="639"/>
                        </a:lnTo>
                        <a:lnTo>
                          <a:pt x="219" y="630"/>
                        </a:lnTo>
                        <a:lnTo>
                          <a:pt x="190" y="620"/>
                        </a:lnTo>
                        <a:lnTo>
                          <a:pt x="162" y="606"/>
                        </a:lnTo>
                        <a:lnTo>
                          <a:pt x="137" y="590"/>
                        </a:lnTo>
                        <a:lnTo>
                          <a:pt x="113" y="572"/>
                        </a:lnTo>
                        <a:lnTo>
                          <a:pt x="91" y="550"/>
                        </a:lnTo>
                        <a:lnTo>
                          <a:pt x="71" y="528"/>
                        </a:lnTo>
                        <a:lnTo>
                          <a:pt x="53" y="503"/>
                        </a:lnTo>
                        <a:lnTo>
                          <a:pt x="38" y="476"/>
                        </a:lnTo>
                        <a:lnTo>
                          <a:pt x="24" y="448"/>
                        </a:lnTo>
                        <a:lnTo>
                          <a:pt x="14" y="419"/>
                        </a:lnTo>
                        <a:lnTo>
                          <a:pt x="6" y="389"/>
                        </a:lnTo>
                        <a:lnTo>
                          <a:pt x="1" y="356"/>
                        </a:lnTo>
                        <a:lnTo>
                          <a:pt x="0" y="324"/>
                        </a:lnTo>
                        <a:lnTo>
                          <a:pt x="1" y="291"/>
                        </a:lnTo>
                        <a:lnTo>
                          <a:pt x="6" y="258"/>
                        </a:lnTo>
                        <a:lnTo>
                          <a:pt x="14" y="228"/>
                        </a:lnTo>
                        <a:lnTo>
                          <a:pt x="24" y="198"/>
                        </a:lnTo>
                        <a:lnTo>
                          <a:pt x="38" y="170"/>
                        </a:lnTo>
                        <a:lnTo>
                          <a:pt x="53" y="143"/>
                        </a:lnTo>
                        <a:lnTo>
                          <a:pt x="71" y="118"/>
                        </a:lnTo>
                        <a:lnTo>
                          <a:pt x="91" y="95"/>
                        </a:lnTo>
                        <a:lnTo>
                          <a:pt x="113" y="74"/>
                        </a:lnTo>
                        <a:lnTo>
                          <a:pt x="137" y="56"/>
                        </a:lnTo>
                        <a:lnTo>
                          <a:pt x="162" y="40"/>
                        </a:lnTo>
                        <a:lnTo>
                          <a:pt x="190" y="26"/>
                        </a:lnTo>
                        <a:lnTo>
                          <a:pt x="219" y="15"/>
                        </a:lnTo>
                        <a:lnTo>
                          <a:pt x="249" y="7"/>
                        </a:lnTo>
                        <a:lnTo>
                          <a:pt x="279" y="1"/>
                        </a:lnTo>
                        <a:lnTo>
                          <a:pt x="311" y="0"/>
                        </a:lnTo>
                        <a:lnTo>
                          <a:pt x="342" y="1"/>
                        </a:lnTo>
                        <a:lnTo>
                          <a:pt x="373" y="7"/>
                        </a:lnTo>
                        <a:lnTo>
                          <a:pt x="403" y="15"/>
                        </a:lnTo>
                        <a:lnTo>
                          <a:pt x="431" y="26"/>
                        </a:lnTo>
                        <a:lnTo>
                          <a:pt x="458" y="40"/>
                        </a:lnTo>
                        <a:lnTo>
                          <a:pt x="484" y="56"/>
                        </a:lnTo>
                        <a:lnTo>
                          <a:pt x="508" y="74"/>
                        </a:lnTo>
                        <a:lnTo>
                          <a:pt x="530" y="95"/>
                        </a:lnTo>
                        <a:lnTo>
                          <a:pt x="549" y="118"/>
                        </a:lnTo>
                        <a:lnTo>
                          <a:pt x="568" y="143"/>
                        </a:lnTo>
                        <a:lnTo>
                          <a:pt x="583" y="170"/>
                        </a:lnTo>
                        <a:lnTo>
                          <a:pt x="597" y="198"/>
                        </a:lnTo>
                        <a:lnTo>
                          <a:pt x="607" y="228"/>
                        </a:lnTo>
                        <a:lnTo>
                          <a:pt x="615" y="258"/>
                        </a:lnTo>
                        <a:lnTo>
                          <a:pt x="620" y="291"/>
                        </a:lnTo>
                        <a:lnTo>
                          <a:pt x="621" y="324"/>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199" name="Freeform 255"/>
                  <p:cNvSpPr>
                    <a:spLocks/>
                  </p:cNvSpPr>
                  <p:nvPr/>
                </p:nvSpPr>
                <p:spPr bwMode="auto">
                  <a:xfrm>
                    <a:off x="5170" y="2045"/>
                    <a:ext cx="311" cy="323"/>
                  </a:xfrm>
                  <a:custGeom>
                    <a:avLst/>
                    <a:gdLst/>
                    <a:ahLst/>
                    <a:cxnLst>
                      <a:cxn ang="0">
                        <a:pos x="621" y="324"/>
                      </a:cxn>
                      <a:cxn ang="0">
                        <a:pos x="615" y="389"/>
                      </a:cxn>
                      <a:cxn ang="0">
                        <a:pos x="597" y="448"/>
                      </a:cxn>
                      <a:cxn ang="0">
                        <a:pos x="568" y="503"/>
                      </a:cxn>
                      <a:cxn ang="0">
                        <a:pos x="530" y="550"/>
                      </a:cxn>
                      <a:cxn ang="0">
                        <a:pos x="484" y="590"/>
                      </a:cxn>
                      <a:cxn ang="0">
                        <a:pos x="431" y="620"/>
                      </a:cxn>
                      <a:cxn ang="0">
                        <a:pos x="373" y="639"/>
                      </a:cxn>
                      <a:cxn ang="0">
                        <a:pos x="311" y="645"/>
                      </a:cxn>
                      <a:cxn ang="0">
                        <a:pos x="279" y="644"/>
                      </a:cxn>
                      <a:cxn ang="0">
                        <a:pos x="219" y="630"/>
                      </a:cxn>
                      <a:cxn ang="0">
                        <a:pos x="162" y="606"/>
                      </a:cxn>
                      <a:cxn ang="0">
                        <a:pos x="113" y="572"/>
                      </a:cxn>
                      <a:cxn ang="0">
                        <a:pos x="71" y="528"/>
                      </a:cxn>
                      <a:cxn ang="0">
                        <a:pos x="38" y="476"/>
                      </a:cxn>
                      <a:cxn ang="0">
                        <a:pos x="14" y="419"/>
                      </a:cxn>
                      <a:cxn ang="0">
                        <a:pos x="1" y="356"/>
                      </a:cxn>
                      <a:cxn ang="0">
                        <a:pos x="0" y="324"/>
                      </a:cxn>
                      <a:cxn ang="0">
                        <a:pos x="6" y="258"/>
                      </a:cxn>
                      <a:cxn ang="0">
                        <a:pos x="24" y="198"/>
                      </a:cxn>
                      <a:cxn ang="0">
                        <a:pos x="53" y="143"/>
                      </a:cxn>
                      <a:cxn ang="0">
                        <a:pos x="91" y="95"/>
                      </a:cxn>
                      <a:cxn ang="0">
                        <a:pos x="137" y="56"/>
                      </a:cxn>
                      <a:cxn ang="0">
                        <a:pos x="190" y="26"/>
                      </a:cxn>
                      <a:cxn ang="0">
                        <a:pos x="249" y="7"/>
                      </a:cxn>
                      <a:cxn ang="0">
                        <a:pos x="311" y="0"/>
                      </a:cxn>
                      <a:cxn ang="0">
                        <a:pos x="342" y="1"/>
                      </a:cxn>
                      <a:cxn ang="0">
                        <a:pos x="403" y="15"/>
                      </a:cxn>
                      <a:cxn ang="0">
                        <a:pos x="458" y="40"/>
                      </a:cxn>
                      <a:cxn ang="0">
                        <a:pos x="508" y="74"/>
                      </a:cxn>
                      <a:cxn ang="0">
                        <a:pos x="549" y="118"/>
                      </a:cxn>
                      <a:cxn ang="0">
                        <a:pos x="583" y="170"/>
                      </a:cxn>
                      <a:cxn ang="0">
                        <a:pos x="607" y="228"/>
                      </a:cxn>
                      <a:cxn ang="0">
                        <a:pos x="620" y="291"/>
                      </a:cxn>
                    </a:cxnLst>
                    <a:rect l="0" t="0" r="r" b="b"/>
                    <a:pathLst>
                      <a:path w="621" h="645">
                        <a:moveTo>
                          <a:pt x="621" y="324"/>
                        </a:moveTo>
                        <a:lnTo>
                          <a:pt x="621" y="324"/>
                        </a:lnTo>
                        <a:lnTo>
                          <a:pt x="620" y="356"/>
                        </a:lnTo>
                        <a:lnTo>
                          <a:pt x="615" y="389"/>
                        </a:lnTo>
                        <a:lnTo>
                          <a:pt x="607" y="419"/>
                        </a:lnTo>
                        <a:lnTo>
                          <a:pt x="597" y="448"/>
                        </a:lnTo>
                        <a:lnTo>
                          <a:pt x="583" y="476"/>
                        </a:lnTo>
                        <a:lnTo>
                          <a:pt x="568" y="503"/>
                        </a:lnTo>
                        <a:lnTo>
                          <a:pt x="549" y="528"/>
                        </a:lnTo>
                        <a:lnTo>
                          <a:pt x="530" y="550"/>
                        </a:lnTo>
                        <a:lnTo>
                          <a:pt x="508" y="572"/>
                        </a:lnTo>
                        <a:lnTo>
                          <a:pt x="484" y="590"/>
                        </a:lnTo>
                        <a:lnTo>
                          <a:pt x="458" y="606"/>
                        </a:lnTo>
                        <a:lnTo>
                          <a:pt x="431" y="620"/>
                        </a:lnTo>
                        <a:lnTo>
                          <a:pt x="403" y="630"/>
                        </a:lnTo>
                        <a:lnTo>
                          <a:pt x="373" y="639"/>
                        </a:lnTo>
                        <a:lnTo>
                          <a:pt x="342" y="644"/>
                        </a:lnTo>
                        <a:lnTo>
                          <a:pt x="311" y="645"/>
                        </a:lnTo>
                        <a:lnTo>
                          <a:pt x="311" y="645"/>
                        </a:lnTo>
                        <a:lnTo>
                          <a:pt x="279" y="644"/>
                        </a:lnTo>
                        <a:lnTo>
                          <a:pt x="249" y="639"/>
                        </a:lnTo>
                        <a:lnTo>
                          <a:pt x="219" y="630"/>
                        </a:lnTo>
                        <a:lnTo>
                          <a:pt x="190" y="620"/>
                        </a:lnTo>
                        <a:lnTo>
                          <a:pt x="162" y="606"/>
                        </a:lnTo>
                        <a:lnTo>
                          <a:pt x="137" y="590"/>
                        </a:lnTo>
                        <a:lnTo>
                          <a:pt x="113" y="572"/>
                        </a:lnTo>
                        <a:lnTo>
                          <a:pt x="91" y="550"/>
                        </a:lnTo>
                        <a:lnTo>
                          <a:pt x="71" y="528"/>
                        </a:lnTo>
                        <a:lnTo>
                          <a:pt x="53" y="503"/>
                        </a:lnTo>
                        <a:lnTo>
                          <a:pt x="38" y="476"/>
                        </a:lnTo>
                        <a:lnTo>
                          <a:pt x="24" y="448"/>
                        </a:lnTo>
                        <a:lnTo>
                          <a:pt x="14" y="419"/>
                        </a:lnTo>
                        <a:lnTo>
                          <a:pt x="6" y="389"/>
                        </a:lnTo>
                        <a:lnTo>
                          <a:pt x="1" y="356"/>
                        </a:lnTo>
                        <a:lnTo>
                          <a:pt x="0" y="324"/>
                        </a:lnTo>
                        <a:lnTo>
                          <a:pt x="0" y="324"/>
                        </a:lnTo>
                        <a:lnTo>
                          <a:pt x="1" y="291"/>
                        </a:lnTo>
                        <a:lnTo>
                          <a:pt x="6" y="258"/>
                        </a:lnTo>
                        <a:lnTo>
                          <a:pt x="14" y="228"/>
                        </a:lnTo>
                        <a:lnTo>
                          <a:pt x="24" y="198"/>
                        </a:lnTo>
                        <a:lnTo>
                          <a:pt x="38" y="170"/>
                        </a:lnTo>
                        <a:lnTo>
                          <a:pt x="53" y="143"/>
                        </a:lnTo>
                        <a:lnTo>
                          <a:pt x="71" y="118"/>
                        </a:lnTo>
                        <a:lnTo>
                          <a:pt x="91" y="95"/>
                        </a:lnTo>
                        <a:lnTo>
                          <a:pt x="113" y="74"/>
                        </a:lnTo>
                        <a:lnTo>
                          <a:pt x="137" y="56"/>
                        </a:lnTo>
                        <a:lnTo>
                          <a:pt x="162" y="40"/>
                        </a:lnTo>
                        <a:lnTo>
                          <a:pt x="190" y="26"/>
                        </a:lnTo>
                        <a:lnTo>
                          <a:pt x="219" y="15"/>
                        </a:lnTo>
                        <a:lnTo>
                          <a:pt x="249" y="7"/>
                        </a:lnTo>
                        <a:lnTo>
                          <a:pt x="279" y="1"/>
                        </a:lnTo>
                        <a:lnTo>
                          <a:pt x="311" y="0"/>
                        </a:lnTo>
                        <a:lnTo>
                          <a:pt x="311" y="0"/>
                        </a:lnTo>
                        <a:lnTo>
                          <a:pt x="342" y="1"/>
                        </a:lnTo>
                        <a:lnTo>
                          <a:pt x="373" y="7"/>
                        </a:lnTo>
                        <a:lnTo>
                          <a:pt x="403" y="15"/>
                        </a:lnTo>
                        <a:lnTo>
                          <a:pt x="431" y="26"/>
                        </a:lnTo>
                        <a:lnTo>
                          <a:pt x="458" y="40"/>
                        </a:lnTo>
                        <a:lnTo>
                          <a:pt x="484" y="56"/>
                        </a:lnTo>
                        <a:lnTo>
                          <a:pt x="508" y="74"/>
                        </a:lnTo>
                        <a:lnTo>
                          <a:pt x="530" y="95"/>
                        </a:lnTo>
                        <a:lnTo>
                          <a:pt x="549" y="118"/>
                        </a:lnTo>
                        <a:lnTo>
                          <a:pt x="568" y="143"/>
                        </a:lnTo>
                        <a:lnTo>
                          <a:pt x="583" y="170"/>
                        </a:lnTo>
                        <a:lnTo>
                          <a:pt x="597" y="198"/>
                        </a:lnTo>
                        <a:lnTo>
                          <a:pt x="607" y="228"/>
                        </a:lnTo>
                        <a:lnTo>
                          <a:pt x="615" y="258"/>
                        </a:lnTo>
                        <a:lnTo>
                          <a:pt x="620" y="291"/>
                        </a:lnTo>
                        <a:lnTo>
                          <a:pt x="621" y="324"/>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00" name="Freeform 256"/>
                  <p:cNvSpPr>
                    <a:spLocks/>
                  </p:cNvSpPr>
                  <p:nvPr/>
                </p:nvSpPr>
                <p:spPr bwMode="auto">
                  <a:xfrm>
                    <a:off x="4980" y="1980"/>
                    <a:ext cx="282" cy="294"/>
                  </a:xfrm>
                  <a:custGeom>
                    <a:avLst/>
                    <a:gdLst/>
                    <a:ahLst/>
                    <a:cxnLst>
                      <a:cxn ang="0">
                        <a:pos x="562" y="324"/>
                      </a:cxn>
                      <a:cxn ang="0">
                        <a:pos x="550" y="381"/>
                      </a:cxn>
                      <a:cxn ang="0">
                        <a:pos x="530" y="433"/>
                      </a:cxn>
                      <a:cxn ang="0">
                        <a:pos x="499" y="481"/>
                      </a:cxn>
                      <a:cxn ang="0">
                        <a:pos x="461" y="521"/>
                      </a:cxn>
                      <a:cxn ang="0">
                        <a:pos x="416" y="552"/>
                      </a:cxn>
                      <a:cxn ang="0">
                        <a:pos x="366" y="574"/>
                      </a:cxn>
                      <a:cxn ang="0">
                        <a:pos x="311" y="587"/>
                      </a:cxn>
                      <a:cxn ang="0">
                        <a:pos x="253" y="587"/>
                      </a:cxn>
                      <a:cxn ang="0">
                        <a:pos x="198" y="574"/>
                      </a:cxn>
                      <a:cxn ang="0">
                        <a:pos x="147" y="552"/>
                      </a:cxn>
                      <a:cxn ang="0">
                        <a:pos x="102" y="521"/>
                      </a:cxn>
                      <a:cxn ang="0">
                        <a:pos x="64" y="481"/>
                      </a:cxn>
                      <a:cxn ang="0">
                        <a:pos x="33" y="433"/>
                      </a:cxn>
                      <a:cxn ang="0">
                        <a:pos x="12" y="381"/>
                      </a:cxn>
                      <a:cxn ang="0">
                        <a:pos x="1" y="324"/>
                      </a:cxn>
                      <a:cxn ang="0">
                        <a:pos x="1" y="264"/>
                      </a:cxn>
                      <a:cxn ang="0">
                        <a:pos x="12" y="206"/>
                      </a:cxn>
                      <a:cxn ang="0">
                        <a:pos x="33" y="153"/>
                      </a:cxn>
                      <a:cxn ang="0">
                        <a:pos x="64" y="107"/>
                      </a:cxn>
                      <a:cxn ang="0">
                        <a:pos x="102" y="67"/>
                      </a:cxn>
                      <a:cxn ang="0">
                        <a:pos x="147" y="36"/>
                      </a:cxn>
                      <a:cxn ang="0">
                        <a:pos x="198" y="13"/>
                      </a:cxn>
                      <a:cxn ang="0">
                        <a:pos x="253" y="1"/>
                      </a:cxn>
                      <a:cxn ang="0">
                        <a:pos x="311" y="1"/>
                      </a:cxn>
                      <a:cxn ang="0">
                        <a:pos x="366" y="13"/>
                      </a:cxn>
                      <a:cxn ang="0">
                        <a:pos x="416" y="36"/>
                      </a:cxn>
                      <a:cxn ang="0">
                        <a:pos x="461" y="67"/>
                      </a:cxn>
                      <a:cxn ang="0">
                        <a:pos x="499" y="107"/>
                      </a:cxn>
                      <a:cxn ang="0">
                        <a:pos x="530" y="153"/>
                      </a:cxn>
                      <a:cxn ang="0">
                        <a:pos x="550" y="206"/>
                      </a:cxn>
                      <a:cxn ang="0">
                        <a:pos x="562" y="264"/>
                      </a:cxn>
                    </a:cxnLst>
                    <a:rect l="0" t="0" r="r" b="b"/>
                    <a:pathLst>
                      <a:path w="563" h="588">
                        <a:moveTo>
                          <a:pt x="563" y="294"/>
                        </a:moveTo>
                        <a:lnTo>
                          <a:pt x="562" y="324"/>
                        </a:lnTo>
                        <a:lnTo>
                          <a:pt x="557" y="353"/>
                        </a:lnTo>
                        <a:lnTo>
                          <a:pt x="550" y="381"/>
                        </a:lnTo>
                        <a:lnTo>
                          <a:pt x="541" y="408"/>
                        </a:lnTo>
                        <a:lnTo>
                          <a:pt x="530" y="433"/>
                        </a:lnTo>
                        <a:lnTo>
                          <a:pt x="515" y="458"/>
                        </a:lnTo>
                        <a:lnTo>
                          <a:pt x="499" y="481"/>
                        </a:lnTo>
                        <a:lnTo>
                          <a:pt x="481" y="501"/>
                        </a:lnTo>
                        <a:lnTo>
                          <a:pt x="461" y="521"/>
                        </a:lnTo>
                        <a:lnTo>
                          <a:pt x="440" y="537"/>
                        </a:lnTo>
                        <a:lnTo>
                          <a:pt x="416" y="552"/>
                        </a:lnTo>
                        <a:lnTo>
                          <a:pt x="391" y="565"/>
                        </a:lnTo>
                        <a:lnTo>
                          <a:pt x="366" y="574"/>
                        </a:lnTo>
                        <a:lnTo>
                          <a:pt x="338" y="582"/>
                        </a:lnTo>
                        <a:lnTo>
                          <a:pt x="311" y="587"/>
                        </a:lnTo>
                        <a:lnTo>
                          <a:pt x="282" y="588"/>
                        </a:lnTo>
                        <a:lnTo>
                          <a:pt x="253" y="587"/>
                        </a:lnTo>
                        <a:lnTo>
                          <a:pt x="224" y="582"/>
                        </a:lnTo>
                        <a:lnTo>
                          <a:pt x="198" y="574"/>
                        </a:lnTo>
                        <a:lnTo>
                          <a:pt x="171" y="565"/>
                        </a:lnTo>
                        <a:lnTo>
                          <a:pt x="147" y="552"/>
                        </a:lnTo>
                        <a:lnTo>
                          <a:pt x="124" y="537"/>
                        </a:lnTo>
                        <a:lnTo>
                          <a:pt x="102" y="521"/>
                        </a:lnTo>
                        <a:lnTo>
                          <a:pt x="83" y="501"/>
                        </a:lnTo>
                        <a:lnTo>
                          <a:pt x="64" y="481"/>
                        </a:lnTo>
                        <a:lnTo>
                          <a:pt x="48" y="458"/>
                        </a:lnTo>
                        <a:lnTo>
                          <a:pt x="33" y="433"/>
                        </a:lnTo>
                        <a:lnTo>
                          <a:pt x="22" y="408"/>
                        </a:lnTo>
                        <a:lnTo>
                          <a:pt x="12" y="381"/>
                        </a:lnTo>
                        <a:lnTo>
                          <a:pt x="6" y="353"/>
                        </a:lnTo>
                        <a:lnTo>
                          <a:pt x="1" y="324"/>
                        </a:lnTo>
                        <a:lnTo>
                          <a:pt x="0" y="294"/>
                        </a:lnTo>
                        <a:lnTo>
                          <a:pt x="1" y="264"/>
                        </a:lnTo>
                        <a:lnTo>
                          <a:pt x="6" y="235"/>
                        </a:lnTo>
                        <a:lnTo>
                          <a:pt x="12" y="206"/>
                        </a:lnTo>
                        <a:lnTo>
                          <a:pt x="22" y="180"/>
                        </a:lnTo>
                        <a:lnTo>
                          <a:pt x="33" y="153"/>
                        </a:lnTo>
                        <a:lnTo>
                          <a:pt x="48" y="129"/>
                        </a:lnTo>
                        <a:lnTo>
                          <a:pt x="64" y="107"/>
                        </a:lnTo>
                        <a:lnTo>
                          <a:pt x="83" y="87"/>
                        </a:lnTo>
                        <a:lnTo>
                          <a:pt x="102" y="67"/>
                        </a:lnTo>
                        <a:lnTo>
                          <a:pt x="124" y="51"/>
                        </a:lnTo>
                        <a:lnTo>
                          <a:pt x="147" y="36"/>
                        </a:lnTo>
                        <a:lnTo>
                          <a:pt x="171" y="23"/>
                        </a:lnTo>
                        <a:lnTo>
                          <a:pt x="198" y="13"/>
                        </a:lnTo>
                        <a:lnTo>
                          <a:pt x="224" y="6"/>
                        </a:lnTo>
                        <a:lnTo>
                          <a:pt x="253" y="1"/>
                        </a:lnTo>
                        <a:lnTo>
                          <a:pt x="282" y="0"/>
                        </a:lnTo>
                        <a:lnTo>
                          <a:pt x="311" y="1"/>
                        </a:lnTo>
                        <a:lnTo>
                          <a:pt x="338" y="6"/>
                        </a:lnTo>
                        <a:lnTo>
                          <a:pt x="366" y="13"/>
                        </a:lnTo>
                        <a:lnTo>
                          <a:pt x="391" y="23"/>
                        </a:lnTo>
                        <a:lnTo>
                          <a:pt x="416" y="36"/>
                        </a:lnTo>
                        <a:lnTo>
                          <a:pt x="440" y="51"/>
                        </a:lnTo>
                        <a:lnTo>
                          <a:pt x="461" y="67"/>
                        </a:lnTo>
                        <a:lnTo>
                          <a:pt x="481" y="87"/>
                        </a:lnTo>
                        <a:lnTo>
                          <a:pt x="499" y="107"/>
                        </a:lnTo>
                        <a:lnTo>
                          <a:pt x="515" y="129"/>
                        </a:lnTo>
                        <a:lnTo>
                          <a:pt x="530" y="153"/>
                        </a:lnTo>
                        <a:lnTo>
                          <a:pt x="541" y="180"/>
                        </a:lnTo>
                        <a:lnTo>
                          <a:pt x="550" y="206"/>
                        </a:lnTo>
                        <a:lnTo>
                          <a:pt x="557" y="235"/>
                        </a:lnTo>
                        <a:lnTo>
                          <a:pt x="562" y="264"/>
                        </a:lnTo>
                        <a:lnTo>
                          <a:pt x="563" y="294"/>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01" name="Freeform 257"/>
                  <p:cNvSpPr>
                    <a:spLocks/>
                  </p:cNvSpPr>
                  <p:nvPr/>
                </p:nvSpPr>
                <p:spPr bwMode="auto">
                  <a:xfrm>
                    <a:off x="4980" y="1980"/>
                    <a:ext cx="282" cy="294"/>
                  </a:xfrm>
                  <a:custGeom>
                    <a:avLst/>
                    <a:gdLst/>
                    <a:ahLst/>
                    <a:cxnLst>
                      <a:cxn ang="0">
                        <a:pos x="563" y="294"/>
                      </a:cxn>
                      <a:cxn ang="0">
                        <a:pos x="557" y="353"/>
                      </a:cxn>
                      <a:cxn ang="0">
                        <a:pos x="541" y="408"/>
                      </a:cxn>
                      <a:cxn ang="0">
                        <a:pos x="515" y="458"/>
                      </a:cxn>
                      <a:cxn ang="0">
                        <a:pos x="481" y="501"/>
                      </a:cxn>
                      <a:cxn ang="0">
                        <a:pos x="440" y="537"/>
                      </a:cxn>
                      <a:cxn ang="0">
                        <a:pos x="391" y="565"/>
                      </a:cxn>
                      <a:cxn ang="0">
                        <a:pos x="338" y="582"/>
                      </a:cxn>
                      <a:cxn ang="0">
                        <a:pos x="282" y="588"/>
                      </a:cxn>
                      <a:cxn ang="0">
                        <a:pos x="253" y="587"/>
                      </a:cxn>
                      <a:cxn ang="0">
                        <a:pos x="198" y="574"/>
                      </a:cxn>
                      <a:cxn ang="0">
                        <a:pos x="147" y="552"/>
                      </a:cxn>
                      <a:cxn ang="0">
                        <a:pos x="102" y="521"/>
                      </a:cxn>
                      <a:cxn ang="0">
                        <a:pos x="64" y="481"/>
                      </a:cxn>
                      <a:cxn ang="0">
                        <a:pos x="33" y="433"/>
                      </a:cxn>
                      <a:cxn ang="0">
                        <a:pos x="12" y="381"/>
                      </a:cxn>
                      <a:cxn ang="0">
                        <a:pos x="1" y="324"/>
                      </a:cxn>
                      <a:cxn ang="0">
                        <a:pos x="0" y="294"/>
                      </a:cxn>
                      <a:cxn ang="0">
                        <a:pos x="6" y="235"/>
                      </a:cxn>
                      <a:cxn ang="0">
                        <a:pos x="22" y="180"/>
                      </a:cxn>
                      <a:cxn ang="0">
                        <a:pos x="48" y="129"/>
                      </a:cxn>
                      <a:cxn ang="0">
                        <a:pos x="83" y="87"/>
                      </a:cxn>
                      <a:cxn ang="0">
                        <a:pos x="124" y="51"/>
                      </a:cxn>
                      <a:cxn ang="0">
                        <a:pos x="171" y="23"/>
                      </a:cxn>
                      <a:cxn ang="0">
                        <a:pos x="224" y="6"/>
                      </a:cxn>
                      <a:cxn ang="0">
                        <a:pos x="282" y="0"/>
                      </a:cxn>
                      <a:cxn ang="0">
                        <a:pos x="311" y="1"/>
                      </a:cxn>
                      <a:cxn ang="0">
                        <a:pos x="366" y="13"/>
                      </a:cxn>
                      <a:cxn ang="0">
                        <a:pos x="416" y="36"/>
                      </a:cxn>
                      <a:cxn ang="0">
                        <a:pos x="461" y="67"/>
                      </a:cxn>
                      <a:cxn ang="0">
                        <a:pos x="499" y="107"/>
                      </a:cxn>
                      <a:cxn ang="0">
                        <a:pos x="530" y="153"/>
                      </a:cxn>
                      <a:cxn ang="0">
                        <a:pos x="550" y="206"/>
                      </a:cxn>
                      <a:cxn ang="0">
                        <a:pos x="562" y="264"/>
                      </a:cxn>
                    </a:cxnLst>
                    <a:rect l="0" t="0" r="r" b="b"/>
                    <a:pathLst>
                      <a:path w="563" h="588">
                        <a:moveTo>
                          <a:pt x="563" y="294"/>
                        </a:moveTo>
                        <a:lnTo>
                          <a:pt x="563" y="294"/>
                        </a:lnTo>
                        <a:lnTo>
                          <a:pt x="562" y="324"/>
                        </a:lnTo>
                        <a:lnTo>
                          <a:pt x="557" y="353"/>
                        </a:lnTo>
                        <a:lnTo>
                          <a:pt x="550" y="381"/>
                        </a:lnTo>
                        <a:lnTo>
                          <a:pt x="541" y="408"/>
                        </a:lnTo>
                        <a:lnTo>
                          <a:pt x="530" y="433"/>
                        </a:lnTo>
                        <a:lnTo>
                          <a:pt x="515" y="458"/>
                        </a:lnTo>
                        <a:lnTo>
                          <a:pt x="499" y="481"/>
                        </a:lnTo>
                        <a:lnTo>
                          <a:pt x="481" y="501"/>
                        </a:lnTo>
                        <a:lnTo>
                          <a:pt x="461" y="521"/>
                        </a:lnTo>
                        <a:lnTo>
                          <a:pt x="440" y="537"/>
                        </a:lnTo>
                        <a:lnTo>
                          <a:pt x="416" y="552"/>
                        </a:lnTo>
                        <a:lnTo>
                          <a:pt x="391" y="565"/>
                        </a:lnTo>
                        <a:lnTo>
                          <a:pt x="366" y="574"/>
                        </a:lnTo>
                        <a:lnTo>
                          <a:pt x="338" y="582"/>
                        </a:lnTo>
                        <a:lnTo>
                          <a:pt x="311" y="587"/>
                        </a:lnTo>
                        <a:lnTo>
                          <a:pt x="282" y="588"/>
                        </a:lnTo>
                        <a:lnTo>
                          <a:pt x="282" y="588"/>
                        </a:lnTo>
                        <a:lnTo>
                          <a:pt x="253" y="587"/>
                        </a:lnTo>
                        <a:lnTo>
                          <a:pt x="224" y="582"/>
                        </a:lnTo>
                        <a:lnTo>
                          <a:pt x="198" y="574"/>
                        </a:lnTo>
                        <a:lnTo>
                          <a:pt x="171" y="565"/>
                        </a:lnTo>
                        <a:lnTo>
                          <a:pt x="147" y="552"/>
                        </a:lnTo>
                        <a:lnTo>
                          <a:pt x="124" y="537"/>
                        </a:lnTo>
                        <a:lnTo>
                          <a:pt x="102" y="521"/>
                        </a:lnTo>
                        <a:lnTo>
                          <a:pt x="83" y="501"/>
                        </a:lnTo>
                        <a:lnTo>
                          <a:pt x="64" y="481"/>
                        </a:lnTo>
                        <a:lnTo>
                          <a:pt x="48" y="458"/>
                        </a:lnTo>
                        <a:lnTo>
                          <a:pt x="33" y="433"/>
                        </a:lnTo>
                        <a:lnTo>
                          <a:pt x="22" y="408"/>
                        </a:lnTo>
                        <a:lnTo>
                          <a:pt x="12" y="381"/>
                        </a:lnTo>
                        <a:lnTo>
                          <a:pt x="6" y="353"/>
                        </a:lnTo>
                        <a:lnTo>
                          <a:pt x="1" y="324"/>
                        </a:lnTo>
                        <a:lnTo>
                          <a:pt x="0" y="294"/>
                        </a:lnTo>
                        <a:lnTo>
                          <a:pt x="0" y="294"/>
                        </a:lnTo>
                        <a:lnTo>
                          <a:pt x="1" y="264"/>
                        </a:lnTo>
                        <a:lnTo>
                          <a:pt x="6" y="235"/>
                        </a:lnTo>
                        <a:lnTo>
                          <a:pt x="12" y="206"/>
                        </a:lnTo>
                        <a:lnTo>
                          <a:pt x="22" y="180"/>
                        </a:lnTo>
                        <a:lnTo>
                          <a:pt x="33" y="153"/>
                        </a:lnTo>
                        <a:lnTo>
                          <a:pt x="48" y="129"/>
                        </a:lnTo>
                        <a:lnTo>
                          <a:pt x="64" y="107"/>
                        </a:lnTo>
                        <a:lnTo>
                          <a:pt x="83" y="87"/>
                        </a:lnTo>
                        <a:lnTo>
                          <a:pt x="102" y="67"/>
                        </a:lnTo>
                        <a:lnTo>
                          <a:pt x="124" y="51"/>
                        </a:lnTo>
                        <a:lnTo>
                          <a:pt x="147" y="36"/>
                        </a:lnTo>
                        <a:lnTo>
                          <a:pt x="171" y="23"/>
                        </a:lnTo>
                        <a:lnTo>
                          <a:pt x="198" y="13"/>
                        </a:lnTo>
                        <a:lnTo>
                          <a:pt x="224" y="6"/>
                        </a:lnTo>
                        <a:lnTo>
                          <a:pt x="253" y="1"/>
                        </a:lnTo>
                        <a:lnTo>
                          <a:pt x="282" y="0"/>
                        </a:lnTo>
                        <a:lnTo>
                          <a:pt x="282" y="0"/>
                        </a:lnTo>
                        <a:lnTo>
                          <a:pt x="311" y="1"/>
                        </a:lnTo>
                        <a:lnTo>
                          <a:pt x="338" y="6"/>
                        </a:lnTo>
                        <a:lnTo>
                          <a:pt x="366" y="13"/>
                        </a:lnTo>
                        <a:lnTo>
                          <a:pt x="391" y="23"/>
                        </a:lnTo>
                        <a:lnTo>
                          <a:pt x="416" y="36"/>
                        </a:lnTo>
                        <a:lnTo>
                          <a:pt x="440" y="51"/>
                        </a:lnTo>
                        <a:lnTo>
                          <a:pt x="461" y="67"/>
                        </a:lnTo>
                        <a:lnTo>
                          <a:pt x="481" y="87"/>
                        </a:lnTo>
                        <a:lnTo>
                          <a:pt x="499" y="107"/>
                        </a:lnTo>
                        <a:lnTo>
                          <a:pt x="515" y="129"/>
                        </a:lnTo>
                        <a:lnTo>
                          <a:pt x="530" y="153"/>
                        </a:lnTo>
                        <a:lnTo>
                          <a:pt x="541" y="180"/>
                        </a:lnTo>
                        <a:lnTo>
                          <a:pt x="550" y="206"/>
                        </a:lnTo>
                        <a:lnTo>
                          <a:pt x="557" y="235"/>
                        </a:lnTo>
                        <a:lnTo>
                          <a:pt x="562" y="264"/>
                        </a:lnTo>
                        <a:lnTo>
                          <a:pt x="563" y="294"/>
                        </a:lnTo>
                      </a:path>
                    </a:pathLst>
                  </a:custGeom>
                  <a:solidFill>
                    <a:srgbClr val="99CCFF"/>
                  </a:solidFill>
                  <a:ln w="0">
                    <a:solidFill>
                      <a:srgbClr val="80808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02" name="Freeform 258"/>
                  <p:cNvSpPr>
                    <a:spLocks/>
                  </p:cNvSpPr>
                  <p:nvPr/>
                </p:nvSpPr>
                <p:spPr bwMode="auto">
                  <a:xfrm>
                    <a:off x="4377" y="2038"/>
                    <a:ext cx="1094" cy="765"/>
                  </a:xfrm>
                  <a:custGeom>
                    <a:avLst/>
                    <a:gdLst/>
                    <a:ahLst/>
                    <a:cxnLst>
                      <a:cxn ang="0">
                        <a:pos x="673" y="155"/>
                      </a:cxn>
                      <a:cxn ang="0">
                        <a:pos x="767" y="45"/>
                      </a:cxn>
                      <a:cxn ang="0">
                        <a:pos x="1175" y="51"/>
                      </a:cxn>
                      <a:cxn ang="0">
                        <a:pos x="1465" y="0"/>
                      </a:cxn>
                      <a:cxn ang="0">
                        <a:pos x="1828" y="185"/>
                      </a:cxn>
                      <a:cxn ang="0">
                        <a:pos x="2012" y="133"/>
                      </a:cxn>
                      <a:cxn ang="0">
                        <a:pos x="2110" y="155"/>
                      </a:cxn>
                      <a:cxn ang="0">
                        <a:pos x="2132" y="609"/>
                      </a:cxn>
                      <a:cxn ang="0">
                        <a:pos x="2188" y="680"/>
                      </a:cxn>
                      <a:cxn ang="0">
                        <a:pos x="2018" y="1033"/>
                      </a:cxn>
                      <a:cxn ang="0">
                        <a:pos x="1836" y="791"/>
                      </a:cxn>
                      <a:cxn ang="0">
                        <a:pos x="1786" y="916"/>
                      </a:cxn>
                      <a:cxn ang="0">
                        <a:pos x="1527" y="1398"/>
                      </a:cxn>
                      <a:cxn ang="0">
                        <a:pos x="661" y="1530"/>
                      </a:cxn>
                      <a:cxn ang="0">
                        <a:pos x="211" y="1433"/>
                      </a:cxn>
                      <a:cxn ang="0">
                        <a:pos x="70" y="1136"/>
                      </a:cxn>
                      <a:cxn ang="0">
                        <a:pos x="70" y="826"/>
                      </a:cxn>
                      <a:cxn ang="0">
                        <a:pos x="0" y="571"/>
                      </a:cxn>
                      <a:cxn ang="0">
                        <a:pos x="673" y="155"/>
                      </a:cxn>
                    </a:cxnLst>
                    <a:rect l="0" t="0" r="r" b="b"/>
                    <a:pathLst>
                      <a:path w="2188" h="1530">
                        <a:moveTo>
                          <a:pt x="673" y="155"/>
                        </a:moveTo>
                        <a:lnTo>
                          <a:pt x="767" y="45"/>
                        </a:lnTo>
                        <a:lnTo>
                          <a:pt x="1175" y="51"/>
                        </a:lnTo>
                        <a:lnTo>
                          <a:pt x="1465" y="0"/>
                        </a:lnTo>
                        <a:lnTo>
                          <a:pt x="1828" y="185"/>
                        </a:lnTo>
                        <a:lnTo>
                          <a:pt x="2012" y="133"/>
                        </a:lnTo>
                        <a:lnTo>
                          <a:pt x="2110" y="155"/>
                        </a:lnTo>
                        <a:lnTo>
                          <a:pt x="2132" y="609"/>
                        </a:lnTo>
                        <a:lnTo>
                          <a:pt x="2188" y="680"/>
                        </a:lnTo>
                        <a:lnTo>
                          <a:pt x="2018" y="1033"/>
                        </a:lnTo>
                        <a:lnTo>
                          <a:pt x="1836" y="791"/>
                        </a:lnTo>
                        <a:lnTo>
                          <a:pt x="1786" y="916"/>
                        </a:lnTo>
                        <a:lnTo>
                          <a:pt x="1527" y="1398"/>
                        </a:lnTo>
                        <a:lnTo>
                          <a:pt x="661" y="1530"/>
                        </a:lnTo>
                        <a:lnTo>
                          <a:pt x="211" y="1433"/>
                        </a:lnTo>
                        <a:lnTo>
                          <a:pt x="70" y="1136"/>
                        </a:lnTo>
                        <a:lnTo>
                          <a:pt x="70" y="826"/>
                        </a:lnTo>
                        <a:lnTo>
                          <a:pt x="0" y="571"/>
                        </a:lnTo>
                        <a:lnTo>
                          <a:pt x="673" y="155"/>
                        </a:lnTo>
                        <a:close/>
                      </a:path>
                    </a:pathLst>
                  </a:custGeom>
                  <a:solidFill>
                    <a:srgbClr val="99CC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sp>
              <p:nvSpPr>
                <p:cNvPr id="211203" name="Text Box 259"/>
                <p:cNvSpPr txBox="1">
                  <a:spLocks noChangeArrowheads="1"/>
                </p:cNvSpPr>
                <p:nvPr/>
              </p:nvSpPr>
              <p:spPr bwMode="auto">
                <a:xfrm>
                  <a:off x="835" y="1056"/>
                  <a:ext cx="981" cy="310"/>
                </a:xfrm>
                <a:prstGeom prst="rect">
                  <a:avLst/>
                </a:prstGeom>
                <a:noFill/>
                <a:ln w="9525">
                  <a:noFill/>
                  <a:miter lim="800000"/>
                  <a:headEnd/>
                  <a:tailEnd/>
                </a:ln>
                <a:effectLst/>
              </p:spPr>
              <p:txBody>
                <a:bodyPr vert="horz" wrap="square" lIns="60350" tIns="30175" rIns="60350" bIns="30175"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sp>
            <p:nvSpPr>
              <p:cNvPr id="211204" name="Text Box 260"/>
              <p:cNvSpPr txBox="1">
                <a:spLocks noChangeArrowheads="1"/>
              </p:cNvSpPr>
              <p:nvPr/>
            </p:nvSpPr>
            <p:spPr bwMode="auto">
              <a:xfrm>
                <a:off x="2088" y="4090"/>
                <a:ext cx="162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Times New Roman" pitchFamily="18" charset="0"/>
                    <a:cs typeface="Times New Roman" pitchFamily="18" charset="0"/>
                  </a:rPr>
                  <a:t>GPRS</a:t>
                </a:r>
                <a:endParaRPr kumimoji="0" lang="zh-CN" altLang="zh-CN" sz="1400" b="0" i="0" u="none" strike="noStrike" cap="none" normalizeH="0" baseline="0" smtClean="0">
                  <a:ln>
                    <a:noFill/>
                  </a:ln>
                  <a:solidFill>
                    <a:srgbClr val="000000"/>
                  </a:solidFill>
                  <a:effectLst/>
                  <a:latin typeface="Times New Roman" pitchFamily="18" charset="0"/>
                  <a:cs typeface="Times New Roman" pitchFamily="18" charset="0"/>
                </a:endParaRPr>
              </a:p>
            </p:txBody>
          </p:sp>
        </p:grpSp>
        <p:grpSp>
          <p:nvGrpSpPr>
            <p:cNvPr id="211205" name="Group 261"/>
            <p:cNvGrpSpPr>
              <a:grpSpLocks/>
            </p:cNvGrpSpPr>
            <p:nvPr/>
          </p:nvGrpSpPr>
          <p:grpSpPr bwMode="auto">
            <a:xfrm>
              <a:off x="2819" y="8306"/>
              <a:ext cx="694" cy="802"/>
              <a:chOff x="5828" y="11940"/>
              <a:chExt cx="480" cy="736"/>
            </a:xfrm>
          </p:grpSpPr>
          <p:graphicFrame>
            <p:nvGraphicFramePr>
              <p:cNvPr id="211206" name="Object 262"/>
              <p:cNvGraphicFramePr>
                <a:graphicFrameLocks noChangeAspect="1"/>
              </p:cNvGraphicFramePr>
              <p:nvPr/>
            </p:nvGraphicFramePr>
            <p:xfrm>
              <a:off x="5828" y="11940"/>
              <a:ext cx="480" cy="396"/>
            </p:xfrm>
            <a:graphic>
              <a:graphicData uri="http://schemas.openxmlformats.org/presentationml/2006/ole">
                <p:oleObj spid="_x0000_s211206" name="位图图像" r:id="rId8" imgW="380852" imgH="314286" progId="PBrush">
                  <p:embed/>
                </p:oleObj>
              </a:graphicData>
            </a:graphic>
          </p:graphicFrame>
          <p:grpSp>
            <p:nvGrpSpPr>
              <p:cNvPr id="211207" name="Group 263"/>
              <p:cNvGrpSpPr>
                <a:grpSpLocks/>
              </p:cNvGrpSpPr>
              <p:nvPr/>
            </p:nvGrpSpPr>
            <p:grpSpPr bwMode="auto">
              <a:xfrm>
                <a:off x="5982" y="12065"/>
                <a:ext cx="166" cy="611"/>
                <a:chOff x="4662" y="6985"/>
                <a:chExt cx="166" cy="842"/>
              </a:xfrm>
            </p:grpSpPr>
            <p:sp>
              <p:nvSpPr>
                <p:cNvPr id="211208" name="Line 264"/>
                <p:cNvSpPr>
                  <a:spLocks noChangeShapeType="1"/>
                </p:cNvSpPr>
                <p:nvPr/>
              </p:nvSpPr>
              <p:spPr bwMode="auto">
                <a:xfrm flipH="1">
                  <a:off x="4662" y="7175"/>
                  <a:ext cx="79" cy="651"/>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09" name="Line 265"/>
                <p:cNvSpPr>
                  <a:spLocks noChangeShapeType="1"/>
                </p:cNvSpPr>
                <p:nvPr/>
              </p:nvSpPr>
              <p:spPr bwMode="auto">
                <a:xfrm>
                  <a:off x="4748" y="7176"/>
                  <a:ext cx="80" cy="651"/>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0" name="Line 266"/>
                <p:cNvSpPr>
                  <a:spLocks noChangeShapeType="1"/>
                </p:cNvSpPr>
                <p:nvPr/>
              </p:nvSpPr>
              <p:spPr bwMode="auto">
                <a:xfrm>
                  <a:off x="4748" y="6985"/>
                  <a:ext cx="0" cy="189"/>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1" name="Line 267"/>
                <p:cNvSpPr>
                  <a:spLocks noChangeShapeType="1"/>
                </p:cNvSpPr>
                <p:nvPr/>
              </p:nvSpPr>
              <p:spPr bwMode="auto">
                <a:xfrm>
                  <a:off x="4688" y="7680"/>
                  <a:ext cx="120" cy="0"/>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2" name="Line 268"/>
                <p:cNvSpPr>
                  <a:spLocks noChangeShapeType="1"/>
                </p:cNvSpPr>
                <p:nvPr/>
              </p:nvSpPr>
              <p:spPr bwMode="auto">
                <a:xfrm flipH="1">
                  <a:off x="4668" y="7680"/>
                  <a:ext cx="140" cy="147"/>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3" name="Line 269"/>
                <p:cNvSpPr>
                  <a:spLocks noChangeShapeType="1"/>
                </p:cNvSpPr>
                <p:nvPr/>
              </p:nvSpPr>
              <p:spPr bwMode="auto">
                <a:xfrm>
                  <a:off x="4688" y="7680"/>
                  <a:ext cx="140" cy="147"/>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4" name="Line 270"/>
                <p:cNvSpPr>
                  <a:spLocks noChangeShapeType="1"/>
                </p:cNvSpPr>
                <p:nvPr/>
              </p:nvSpPr>
              <p:spPr bwMode="auto">
                <a:xfrm>
                  <a:off x="4708" y="7512"/>
                  <a:ext cx="100" cy="168"/>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5" name="Line 271"/>
                <p:cNvSpPr>
                  <a:spLocks noChangeShapeType="1"/>
                </p:cNvSpPr>
                <p:nvPr/>
              </p:nvSpPr>
              <p:spPr bwMode="auto">
                <a:xfrm flipH="1">
                  <a:off x="4688" y="7533"/>
                  <a:ext cx="100" cy="147"/>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6" name="Line 272"/>
                <p:cNvSpPr>
                  <a:spLocks noChangeShapeType="1"/>
                </p:cNvSpPr>
                <p:nvPr/>
              </p:nvSpPr>
              <p:spPr bwMode="auto">
                <a:xfrm>
                  <a:off x="4708" y="7512"/>
                  <a:ext cx="80" cy="0"/>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17" name="Line 273"/>
                <p:cNvSpPr>
                  <a:spLocks noChangeShapeType="1"/>
                </p:cNvSpPr>
                <p:nvPr/>
              </p:nvSpPr>
              <p:spPr bwMode="auto">
                <a:xfrm>
                  <a:off x="4728" y="7407"/>
                  <a:ext cx="40" cy="0"/>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sp>
          <p:nvSpPr>
            <p:cNvPr id="211218" name="AutoShape 274"/>
            <p:cNvSpPr>
              <a:spLocks noChangeArrowheads="1"/>
            </p:cNvSpPr>
            <p:nvPr/>
          </p:nvSpPr>
          <p:spPr bwMode="auto">
            <a:xfrm>
              <a:off x="3280" y="8672"/>
              <a:ext cx="1063" cy="568"/>
            </a:xfrm>
            <a:prstGeom prst="cloudCallout">
              <a:avLst>
                <a:gd name="adj1" fmla="val -9435"/>
                <a:gd name="adj2" fmla="val 4322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GSM</a:t>
              </a:r>
              <a:endParaRPr kumimoji="0" lang="zh-CN" alt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219" name="Line 275"/>
            <p:cNvSpPr>
              <a:spLocks noChangeShapeType="1"/>
            </p:cNvSpPr>
            <p:nvPr/>
          </p:nvSpPr>
          <p:spPr bwMode="auto">
            <a:xfrm flipH="1">
              <a:off x="8552" y="11005"/>
              <a:ext cx="20" cy="418"/>
            </a:xfrm>
            <a:prstGeom prst="line">
              <a:avLst/>
            </a:prstGeom>
            <a:noFill/>
            <a:ln w="28575">
              <a:solidFill>
                <a:srgbClr val="FFCC00"/>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20" name="AutoShape 276"/>
            <p:cNvSpPr>
              <a:spLocks noChangeArrowheads="1"/>
            </p:cNvSpPr>
            <p:nvPr/>
          </p:nvSpPr>
          <p:spPr bwMode="auto">
            <a:xfrm>
              <a:off x="7951" y="10533"/>
              <a:ext cx="1468" cy="549"/>
            </a:xfrm>
            <a:prstGeom prst="cloudCallout">
              <a:avLst>
                <a:gd name="adj1" fmla="val -20222"/>
                <a:gd name="adj2" fmla="val 28333"/>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Internet</a:t>
              </a:r>
              <a:endParaRPr kumimoji="0" lang="zh-CN" alt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221" name="Line 277"/>
            <p:cNvSpPr>
              <a:spLocks noChangeShapeType="1"/>
            </p:cNvSpPr>
            <p:nvPr/>
          </p:nvSpPr>
          <p:spPr bwMode="auto">
            <a:xfrm>
              <a:off x="4804" y="10044"/>
              <a:ext cx="882" cy="153"/>
            </a:xfrm>
            <a:prstGeom prst="line">
              <a:avLst/>
            </a:prstGeom>
            <a:noFill/>
            <a:ln w="28575">
              <a:solidFill>
                <a:srgbClr val="FFCC00"/>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22" name="Line 278"/>
            <p:cNvSpPr>
              <a:spLocks noChangeShapeType="1"/>
            </p:cNvSpPr>
            <p:nvPr/>
          </p:nvSpPr>
          <p:spPr bwMode="auto">
            <a:xfrm>
              <a:off x="6127" y="10212"/>
              <a:ext cx="581" cy="46"/>
            </a:xfrm>
            <a:prstGeom prst="line">
              <a:avLst/>
            </a:prstGeom>
            <a:noFill/>
            <a:ln w="28575">
              <a:solidFill>
                <a:srgbClr val="FFCC00"/>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23" name="Line 279"/>
            <p:cNvSpPr>
              <a:spLocks noChangeShapeType="1"/>
            </p:cNvSpPr>
            <p:nvPr/>
          </p:nvSpPr>
          <p:spPr bwMode="auto">
            <a:xfrm>
              <a:off x="7470" y="10349"/>
              <a:ext cx="942" cy="275"/>
            </a:xfrm>
            <a:prstGeom prst="line">
              <a:avLst/>
            </a:prstGeom>
            <a:noFill/>
            <a:ln w="28575">
              <a:solidFill>
                <a:srgbClr val="FFCC00"/>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24" name="Freeform 280"/>
            <p:cNvSpPr>
              <a:spLocks/>
            </p:cNvSpPr>
            <p:nvPr/>
          </p:nvSpPr>
          <p:spPr bwMode="auto">
            <a:xfrm>
              <a:off x="4824" y="10121"/>
              <a:ext cx="3688" cy="1272"/>
            </a:xfrm>
            <a:custGeom>
              <a:avLst/>
              <a:gdLst/>
              <a:ahLst/>
              <a:cxnLst>
                <a:cxn ang="0">
                  <a:pos x="0" y="0"/>
                </a:cxn>
                <a:cxn ang="0">
                  <a:pos x="740" y="200"/>
                </a:cxn>
                <a:cxn ang="0">
                  <a:pos x="1380" y="240"/>
                </a:cxn>
                <a:cxn ang="0">
                  <a:pos x="2200" y="340"/>
                </a:cxn>
                <a:cxn ang="0">
                  <a:pos x="3540" y="780"/>
                </a:cxn>
                <a:cxn ang="0">
                  <a:pos x="3640" y="1760"/>
                </a:cxn>
              </a:cxnLst>
              <a:rect l="0" t="0" r="r" b="b"/>
              <a:pathLst>
                <a:path w="3780" h="1760">
                  <a:moveTo>
                    <a:pt x="0" y="0"/>
                  </a:moveTo>
                  <a:cubicBezTo>
                    <a:pt x="255" y="80"/>
                    <a:pt x="510" y="160"/>
                    <a:pt x="740" y="200"/>
                  </a:cubicBezTo>
                  <a:cubicBezTo>
                    <a:pt x="970" y="240"/>
                    <a:pt x="1137" y="217"/>
                    <a:pt x="1380" y="240"/>
                  </a:cubicBezTo>
                  <a:cubicBezTo>
                    <a:pt x="1623" y="263"/>
                    <a:pt x="1840" y="250"/>
                    <a:pt x="2200" y="340"/>
                  </a:cubicBezTo>
                  <a:cubicBezTo>
                    <a:pt x="2560" y="430"/>
                    <a:pt x="3300" y="543"/>
                    <a:pt x="3540" y="780"/>
                  </a:cubicBezTo>
                  <a:cubicBezTo>
                    <a:pt x="3780" y="1017"/>
                    <a:pt x="3627" y="1597"/>
                    <a:pt x="3640" y="1760"/>
                  </a:cubicBezTo>
                </a:path>
              </a:pathLst>
            </a:custGeom>
            <a:noFill/>
            <a:ln w="31750" cap="flat" cmpd="sng">
              <a:solidFill>
                <a:srgbClr val="FF0000"/>
              </a:solidFill>
              <a:prstDash val="sysDot"/>
              <a:round/>
              <a:headEnd type="oval" w="med" len="med"/>
              <a:tailEnd type="oval" w="sm"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nvGrpSpPr>
            <p:cNvPr id="211225" name="Group 281"/>
            <p:cNvGrpSpPr>
              <a:grpSpLocks/>
            </p:cNvGrpSpPr>
            <p:nvPr/>
          </p:nvGrpSpPr>
          <p:grpSpPr bwMode="auto">
            <a:xfrm>
              <a:off x="6568" y="7992"/>
              <a:ext cx="1884" cy="1404"/>
              <a:chOff x="3918" y="5260"/>
              <a:chExt cx="1880" cy="1580"/>
            </a:xfrm>
          </p:grpSpPr>
          <p:sp>
            <p:nvSpPr>
              <p:cNvPr id="211226" name="Rectangle 282"/>
              <p:cNvSpPr>
                <a:spLocks noChangeArrowheads="1"/>
              </p:cNvSpPr>
              <p:nvPr/>
            </p:nvSpPr>
            <p:spPr bwMode="auto">
              <a:xfrm>
                <a:off x="3918" y="5260"/>
                <a:ext cx="1880" cy="1580"/>
              </a:xfrm>
              <a:prstGeom prst="rect">
                <a:avLst/>
              </a:prstGeom>
              <a:solidFill>
                <a:srgbClr val="FFFFCC"/>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nvGrpSpPr>
              <p:cNvPr id="211227" name="Group 283"/>
              <p:cNvGrpSpPr>
                <a:grpSpLocks/>
              </p:cNvGrpSpPr>
              <p:nvPr/>
            </p:nvGrpSpPr>
            <p:grpSpPr bwMode="auto">
              <a:xfrm flipH="1">
                <a:off x="4638" y="5820"/>
                <a:ext cx="346" cy="675"/>
                <a:chOff x="1121" y="2288"/>
                <a:chExt cx="247" cy="447"/>
              </a:xfrm>
            </p:grpSpPr>
            <p:grpSp>
              <p:nvGrpSpPr>
                <p:cNvPr id="211228" name="Group 284"/>
                <p:cNvGrpSpPr>
                  <a:grpSpLocks/>
                </p:cNvGrpSpPr>
                <p:nvPr/>
              </p:nvGrpSpPr>
              <p:grpSpPr bwMode="auto">
                <a:xfrm>
                  <a:off x="1127" y="2294"/>
                  <a:ext cx="241" cy="441"/>
                  <a:chOff x="1127" y="2294"/>
                  <a:chExt cx="241" cy="441"/>
                </a:xfrm>
              </p:grpSpPr>
              <p:sp>
                <p:nvSpPr>
                  <p:cNvPr id="211229" name="Rectangle 285"/>
                  <p:cNvSpPr>
                    <a:spLocks noChangeArrowheads="1"/>
                  </p:cNvSpPr>
                  <p:nvPr/>
                </p:nvSpPr>
                <p:spPr bwMode="auto">
                  <a:xfrm>
                    <a:off x="1209" y="2558"/>
                    <a:ext cx="1" cy="8"/>
                  </a:xfrm>
                  <a:prstGeom prst="rect">
                    <a:avLst/>
                  </a:prstGeom>
                  <a:solidFill>
                    <a:srgbClr val="000000"/>
                  </a:solidFill>
                  <a:ln w="127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0" name="Rectangle 286"/>
                  <p:cNvSpPr>
                    <a:spLocks noChangeArrowheads="1"/>
                  </p:cNvSpPr>
                  <p:nvPr/>
                </p:nvSpPr>
                <p:spPr bwMode="auto">
                  <a:xfrm>
                    <a:off x="1129" y="2342"/>
                    <a:ext cx="176" cy="392"/>
                  </a:xfrm>
                  <a:prstGeom prst="rect">
                    <a:avLst/>
                  </a:prstGeom>
                  <a:solidFill>
                    <a:srgbClr val="000000"/>
                  </a:solidFill>
                  <a:ln w="127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1" name="Freeform 287"/>
                  <p:cNvSpPr>
                    <a:spLocks/>
                  </p:cNvSpPr>
                  <p:nvPr/>
                </p:nvSpPr>
                <p:spPr bwMode="auto">
                  <a:xfrm>
                    <a:off x="1127" y="2294"/>
                    <a:ext cx="241" cy="49"/>
                  </a:xfrm>
                  <a:custGeom>
                    <a:avLst/>
                    <a:gdLst/>
                    <a:ahLst/>
                    <a:cxnLst>
                      <a:cxn ang="0">
                        <a:pos x="0" y="48"/>
                      </a:cxn>
                      <a:cxn ang="0">
                        <a:pos x="62" y="0"/>
                      </a:cxn>
                      <a:cxn ang="0">
                        <a:pos x="240" y="0"/>
                      </a:cxn>
                      <a:cxn ang="0">
                        <a:pos x="178" y="48"/>
                      </a:cxn>
                      <a:cxn ang="0">
                        <a:pos x="0" y="48"/>
                      </a:cxn>
                    </a:cxnLst>
                    <a:rect l="0" t="0" r="r" b="b"/>
                    <a:pathLst>
                      <a:path w="241" h="49">
                        <a:moveTo>
                          <a:pt x="0" y="48"/>
                        </a:moveTo>
                        <a:lnTo>
                          <a:pt x="62" y="0"/>
                        </a:lnTo>
                        <a:lnTo>
                          <a:pt x="240" y="0"/>
                        </a:lnTo>
                        <a:lnTo>
                          <a:pt x="178" y="48"/>
                        </a:lnTo>
                        <a:lnTo>
                          <a:pt x="0" y="48"/>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2" name="Freeform 288"/>
                  <p:cNvSpPr>
                    <a:spLocks/>
                  </p:cNvSpPr>
                  <p:nvPr/>
                </p:nvSpPr>
                <p:spPr bwMode="auto">
                  <a:xfrm>
                    <a:off x="1307" y="2294"/>
                    <a:ext cx="61" cy="441"/>
                  </a:xfrm>
                  <a:custGeom>
                    <a:avLst/>
                    <a:gdLst/>
                    <a:ahLst/>
                    <a:cxnLst>
                      <a:cxn ang="0">
                        <a:pos x="0" y="47"/>
                      </a:cxn>
                      <a:cxn ang="0">
                        <a:pos x="0" y="440"/>
                      </a:cxn>
                      <a:cxn ang="0">
                        <a:pos x="60" y="386"/>
                      </a:cxn>
                      <a:cxn ang="0">
                        <a:pos x="60" y="0"/>
                      </a:cxn>
                      <a:cxn ang="0">
                        <a:pos x="0" y="47"/>
                      </a:cxn>
                    </a:cxnLst>
                    <a:rect l="0" t="0" r="r" b="b"/>
                    <a:pathLst>
                      <a:path w="61" h="441">
                        <a:moveTo>
                          <a:pt x="0" y="47"/>
                        </a:moveTo>
                        <a:lnTo>
                          <a:pt x="0" y="440"/>
                        </a:lnTo>
                        <a:lnTo>
                          <a:pt x="60" y="386"/>
                        </a:lnTo>
                        <a:lnTo>
                          <a:pt x="60" y="0"/>
                        </a:lnTo>
                        <a:lnTo>
                          <a:pt x="0" y="47"/>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3" name="Freeform 289"/>
                  <p:cNvSpPr>
                    <a:spLocks/>
                  </p:cNvSpPr>
                  <p:nvPr/>
                </p:nvSpPr>
                <p:spPr bwMode="auto">
                  <a:xfrm>
                    <a:off x="1161" y="2366"/>
                    <a:ext cx="113" cy="1"/>
                  </a:xfrm>
                  <a:custGeom>
                    <a:avLst/>
                    <a:gdLst/>
                    <a:ahLst/>
                    <a:cxnLst>
                      <a:cxn ang="0">
                        <a:pos x="0" y="0"/>
                      </a:cxn>
                      <a:cxn ang="0">
                        <a:pos x="112" y="0"/>
                      </a:cxn>
                      <a:cxn ang="0">
                        <a:pos x="0" y="0"/>
                      </a:cxn>
                    </a:cxnLst>
                    <a:rect l="0" t="0" r="r" b="b"/>
                    <a:pathLst>
                      <a:path w="113" h="1">
                        <a:moveTo>
                          <a:pt x="0" y="0"/>
                        </a:moveTo>
                        <a:lnTo>
                          <a:pt x="112"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4" name="Freeform 290"/>
                  <p:cNvSpPr>
                    <a:spLocks/>
                  </p:cNvSpPr>
                  <p:nvPr/>
                </p:nvSpPr>
                <p:spPr bwMode="auto">
                  <a:xfrm>
                    <a:off x="1153" y="261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5" name="Freeform 291"/>
                  <p:cNvSpPr>
                    <a:spLocks/>
                  </p:cNvSpPr>
                  <p:nvPr/>
                </p:nvSpPr>
                <p:spPr bwMode="auto">
                  <a:xfrm>
                    <a:off x="1153" y="2630"/>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6" name="Freeform 292"/>
                  <p:cNvSpPr>
                    <a:spLocks/>
                  </p:cNvSpPr>
                  <p:nvPr/>
                </p:nvSpPr>
                <p:spPr bwMode="auto">
                  <a:xfrm>
                    <a:off x="1153" y="265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7" name="Freeform 293"/>
                  <p:cNvSpPr>
                    <a:spLocks/>
                  </p:cNvSpPr>
                  <p:nvPr/>
                </p:nvSpPr>
                <p:spPr bwMode="auto">
                  <a:xfrm>
                    <a:off x="1153" y="2670"/>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8" name="Freeform 294"/>
                  <p:cNvSpPr>
                    <a:spLocks/>
                  </p:cNvSpPr>
                  <p:nvPr/>
                </p:nvSpPr>
                <p:spPr bwMode="auto">
                  <a:xfrm>
                    <a:off x="1153" y="2686"/>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39" name="Freeform 295"/>
                  <p:cNvSpPr>
                    <a:spLocks/>
                  </p:cNvSpPr>
                  <p:nvPr/>
                </p:nvSpPr>
                <p:spPr bwMode="auto">
                  <a:xfrm>
                    <a:off x="1153" y="2702"/>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0" name="Freeform 296"/>
                  <p:cNvSpPr>
                    <a:spLocks/>
                  </p:cNvSpPr>
                  <p:nvPr/>
                </p:nvSpPr>
                <p:spPr bwMode="auto">
                  <a:xfrm>
                    <a:off x="1153" y="2718"/>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solidFill>
                    <a:srgbClr val="000000"/>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nvGrpSpPr>
                <p:cNvPr id="211241" name="Group 297"/>
                <p:cNvGrpSpPr>
                  <a:grpSpLocks/>
                </p:cNvGrpSpPr>
                <p:nvPr/>
              </p:nvGrpSpPr>
              <p:grpSpPr bwMode="auto">
                <a:xfrm>
                  <a:off x="1121" y="2288"/>
                  <a:ext cx="241" cy="441"/>
                  <a:chOff x="1121" y="2288"/>
                  <a:chExt cx="241" cy="441"/>
                </a:xfrm>
              </p:grpSpPr>
              <p:sp>
                <p:nvSpPr>
                  <p:cNvPr id="211242" name="Rectangle 298"/>
                  <p:cNvSpPr>
                    <a:spLocks noChangeArrowheads="1"/>
                  </p:cNvSpPr>
                  <p:nvPr/>
                </p:nvSpPr>
                <p:spPr bwMode="auto">
                  <a:xfrm>
                    <a:off x="1203" y="2552"/>
                    <a:ext cx="1" cy="8"/>
                  </a:xfrm>
                  <a:prstGeom prst="rect">
                    <a:avLst/>
                  </a:prstGeom>
                  <a:solidFill>
                    <a:srgbClr val="FEBA00"/>
                  </a:solidFill>
                  <a:ln w="254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3" name="Rectangle 299"/>
                  <p:cNvSpPr>
                    <a:spLocks noChangeArrowheads="1"/>
                  </p:cNvSpPr>
                  <p:nvPr/>
                </p:nvSpPr>
                <p:spPr bwMode="auto">
                  <a:xfrm>
                    <a:off x="1123" y="2336"/>
                    <a:ext cx="176" cy="392"/>
                  </a:xfrm>
                  <a:prstGeom prst="rect">
                    <a:avLst/>
                  </a:prstGeom>
                  <a:solidFill>
                    <a:srgbClr val="93917C"/>
                  </a:solidFill>
                  <a:ln w="127000">
                    <a:noFill/>
                    <a:miter lim="800000"/>
                    <a:headEnd/>
                    <a:tailEnd/>
                  </a:ln>
                  <a:effectLst/>
                </p:spPr>
                <p:txBody>
                  <a:bodyPr vert="horz" wrap="square" lIns="91440" tIns="45720" rIns="91440" bIns="45720" numCol="1" anchor="ctr"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4" name="Freeform 300"/>
                  <p:cNvSpPr>
                    <a:spLocks/>
                  </p:cNvSpPr>
                  <p:nvPr/>
                </p:nvSpPr>
                <p:spPr bwMode="auto">
                  <a:xfrm>
                    <a:off x="1121" y="2288"/>
                    <a:ext cx="241" cy="49"/>
                  </a:xfrm>
                  <a:custGeom>
                    <a:avLst/>
                    <a:gdLst/>
                    <a:ahLst/>
                    <a:cxnLst>
                      <a:cxn ang="0">
                        <a:pos x="0" y="48"/>
                      </a:cxn>
                      <a:cxn ang="0">
                        <a:pos x="62" y="0"/>
                      </a:cxn>
                      <a:cxn ang="0">
                        <a:pos x="240" y="0"/>
                      </a:cxn>
                      <a:cxn ang="0">
                        <a:pos x="178" y="48"/>
                      </a:cxn>
                      <a:cxn ang="0">
                        <a:pos x="0" y="48"/>
                      </a:cxn>
                    </a:cxnLst>
                    <a:rect l="0" t="0" r="r" b="b"/>
                    <a:pathLst>
                      <a:path w="241" h="49">
                        <a:moveTo>
                          <a:pt x="0" y="48"/>
                        </a:moveTo>
                        <a:lnTo>
                          <a:pt x="62" y="0"/>
                        </a:lnTo>
                        <a:lnTo>
                          <a:pt x="240" y="0"/>
                        </a:lnTo>
                        <a:lnTo>
                          <a:pt x="178" y="48"/>
                        </a:lnTo>
                        <a:lnTo>
                          <a:pt x="0" y="48"/>
                        </a:lnTo>
                      </a:path>
                    </a:pathLst>
                  </a:custGeom>
                  <a:solidFill>
                    <a:srgbClr val="ADAA9B"/>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5" name="Freeform 301"/>
                  <p:cNvSpPr>
                    <a:spLocks/>
                  </p:cNvSpPr>
                  <p:nvPr/>
                </p:nvSpPr>
                <p:spPr bwMode="auto">
                  <a:xfrm>
                    <a:off x="1301" y="2288"/>
                    <a:ext cx="61" cy="441"/>
                  </a:xfrm>
                  <a:custGeom>
                    <a:avLst/>
                    <a:gdLst/>
                    <a:ahLst/>
                    <a:cxnLst>
                      <a:cxn ang="0">
                        <a:pos x="0" y="47"/>
                      </a:cxn>
                      <a:cxn ang="0">
                        <a:pos x="0" y="440"/>
                      </a:cxn>
                      <a:cxn ang="0">
                        <a:pos x="60" y="386"/>
                      </a:cxn>
                      <a:cxn ang="0">
                        <a:pos x="60" y="0"/>
                      </a:cxn>
                      <a:cxn ang="0">
                        <a:pos x="0" y="47"/>
                      </a:cxn>
                    </a:cxnLst>
                    <a:rect l="0" t="0" r="r" b="b"/>
                    <a:pathLst>
                      <a:path w="61" h="441">
                        <a:moveTo>
                          <a:pt x="0" y="47"/>
                        </a:moveTo>
                        <a:lnTo>
                          <a:pt x="0" y="440"/>
                        </a:lnTo>
                        <a:lnTo>
                          <a:pt x="60" y="386"/>
                        </a:lnTo>
                        <a:lnTo>
                          <a:pt x="60" y="0"/>
                        </a:lnTo>
                        <a:lnTo>
                          <a:pt x="0" y="47"/>
                        </a:lnTo>
                      </a:path>
                    </a:pathLst>
                  </a:custGeom>
                  <a:solidFill>
                    <a:srgbClr val="7F7C5B"/>
                  </a:solidFill>
                  <a:ln w="12700" cap="rnd">
                    <a:no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6" name="Freeform 302"/>
                  <p:cNvSpPr>
                    <a:spLocks/>
                  </p:cNvSpPr>
                  <p:nvPr/>
                </p:nvSpPr>
                <p:spPr bwMode="auto">
                  <a:xfrm>
                    <a:off x="1155" y="2360"/>
                    <a:ext cx="113" cy="1"/>
                  </a:xfrm>
                  <a:custGeom>
                    <a:avLst/>
                    <a:gdLst/>
                    <a:ahLst/>
                    <a:cxnLst>
                      <a:cxn ang="0">
                        <a:pos x="0" y="0"/>
                      </a:cxn>
                      <a:cxn ang="0">
                        <a:pos x="112" y="0"/>
                      </a:cxn>
                      <a:cxn ang="0">
                        <a:pos x="0" y="0"/>
                      </a:cxn>
                    </a:cxnLst>
                    <a:rect l="0" t="0" r="r" b="b"/>
                    <a:pathLst>
                      <a:path w="113" h="1">
                        <a:moveTo>
                          <a:pt x="0" y="0"/>
                        </a:moveTo>
                        <a:lnTo>
                          <a:pt x="112" y="0"/>
                        </a:lnTo>
                        <a:lnTo>
                          <a:pt x="0" y="0"/>
                        </a:lnTo>
                      </a:path>
                    </a:pathLst>
                  </a:custGeom>
                  <a:noFill/>
                  <a:ln w="12700" cap="rnd" cmpd="sng">
                    <a:solidFill>
                      <a:srgbClr val="000000"/>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7" name="Freeform 303"/>
                  <p:cNvSpPr>
                    <a:spLocks/>
                  </p:cNvSpPr>
                  <p:nvPr/>
                </p:nvSpPr>
                <p:spPr bwMode="auto">
                  <a:xfrm>
                    <a:off x="1147" y="2608"/>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8" name="Freeform 304"/>
                  <p:cNvSpPr>
                    <a:spLocks/>
                  </p:cNvSpPr>
                  <p:nvPr/>
                </p:nvSpPr>
                <p:spPr bwMode="auto">
                  <a:xfrm>
                    <a:off x="1147" y="262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49" name="Freeform 305"/>
                  <p:cNvSpPr>
                    <a:spLocks/>
                  </p:cNvSpPr>
                  <p:nvPr/>
                </p:nvSpPr>
                <p:spPr bwMode="auto">
                  <a:xfrm>
                    <a:off x="1147" y="2648"/>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50" name="Freeform 306"/>
                  <p:cNvSpPr>
                    <a:spLocks/>
                  </p:cNvSpPr>
                  <p:nvPr/>
                </p:nvSpPr>
                <p:spPr bwMode="auto">
                  <a:xfrm>
                    <a:off x="1147" y="2664"/>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51" name="Freeform 307"/>
                  <p:cNvSpPr>
                    <a:spLocks/>
                  </p:cNvSpPr>
                  <p:nvPr/>
                </p:nvSpPr>
                <p:spPr bwMode="auto">
                  <a:xfrm>
                    <a:off x="1147" y="2680"/>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52" name="Freeform 308"/>
                  <p:cNvSpPr>
                    <a:spLocks/>
                  </p:cNvSpPr>
                  <p:nvPr/>
                </p:nvSpPr>
                <p:spPr bwMode="auto">
                  <a:xfrm>
                    <a:off x="1147" y="2696"/>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53" name="Freeform 309"/>
                  <p:cNvSpPr>
                    <a:spLocks/>
                  </p:cNvSpPr>
                  <p:nvPr/>
                </p:nvSpPr>
                <p:spPr bwMode="auto">
                  <a:xfrm>
                    <a:off x="1147" y="2712"/>
                    <a:ext cx="137" cy="1"/>
                  </a:xfrm>
                  <a:custGeom>
                    <a:avLst/>
                    <a:gdLst/>
                    <a:ahLst/>
                    <a:cxnLst>
                      <a:cxn ang="0">
                        <a:pos x="0" y="0"/>
                      </a:cxn>
                      <a:cxn ang="0">
                        <a:pos x="136" y="0"/>
                      </a:cxn>
                      <a:cxn ang="0">
                        <a:pos x="0" y="0"/>
                      </a:cxn>
                    </a:cxnLst>
                    <a:rect l="0" t="0" r="r" b="b"/>
                    <a:pathLst>
                      <a:path w="137" h="1">
                        <a:moveTo>
                          <a:pt x="0" y="0"/>
                        </a:moveTo>
                        <a:lnTo>
                          <a:pt x="136" y="0"/>
                        </a:lnTo>
                        <a:lnTo>
                          <a:pt x="0" y="0"/>
                        </a:lnTo>
                      </a:path>
                    </a:pathLst>
                  </a:custGeom>
                  <a:noFill/>
                  <a:ln w="12700" cap="rnd" cmpd="sng">
                    <a:solidFill>
                      <a:srgbClr val="656342"/>
                    </a:solid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grpSp>
          <p:sp>
            <p:nvSpPr>
              <p:cNvPr id="211254" name="Rectangle 310"/>
              <p:cNvSpPr>
                <a:spLocks noChangeArrowheads="1"/>
              </p:cNvSpPr>
              <p:nvPr/>
            </p:nvSpPr>
            <p:spPr bwMode="auto">
              <a:xfrm>
                <a:off x="4058" y="6420"/>
                <a:ext cx="1580" cy="3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server</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211255" name="Text Box 311"/>
              <p:cNvSpPr txBox="1">
                <a:spLocks noChangeArrowheads="1"/>
              </p:cNvSpPr>
              <p:nvPr/>
            </p:nvSpPr>
            <p:spPr bwMode="auto">
              <a:xfrm>
                <a:off x="4078" y="5280"/>
                <a:ext cx="1625" cy="468"/>
              </a:xfrm>
              <a:prstGeom prst="rect">
                <a:avLst/>
              </a:prstGeom>
              <a:solidFill>
                <a:srgbClr val="FFFFCC"/>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dirty="0" smtClean="0">
                    <a:ln>
                      <a:noFill/>
                    </a:ln>
                    <a:solidFill>
                      <a:srgbClr val="000000"/>
                    </a:solidFill>
                    <a:effectLst/>
                    <a:latin typeface="Times New Roman" pitchFamily="18" charset="0"/>
                    <a:cs typeface="Times New Roman" pitchFamily="18" charset="0"/>
                  </a:rPr>
                  <a:t>Short message</a:t>
                </a:r>
                <a:endParaRPr kumimoji="0" lang="zh-CN" sz="1400" b="0" i="0" u="none" strike="noStrike" cap="none" normalizeH="0" baseline="0" dirty="0" smtClean="0">
                  <a:ln>
                    <a:noFill/>
                  </a:ln>
                  <a:solidFill>
                    <a:srgbClr val="000000"/>
                  </a:solidFill>
                  <a:effectLst/>
                  <a:latin typeface="Times New Roman" pitchFamily="18" charset="0"/>
                  <a:cs typeface="Times New Roman" pitchFamily="18" charset="0"/>
                </a:endParaRPr>
              </a:p>
            </p:txBody>
          </p:sp>
        </p:grpSp>
        <p:sp>
          <p:nvSpPr>
            <p:cNvPr id="211256" name="Line 312"/>
            <p:cNvSpPr>
              <a:spLocks noChangeShapeType="1"/>
            </p:cNvSpPr>
            <p:nvPr/>
          </p:nvSpPr>
          <p:spPr bwMode="auto">
            <a:xfrm>
              <a:off x="4343" y="8840"/>
              <a:ext cx="2966" cy="0"/>
            </a:xfrm>
            <a:prstGeom prst="line">
              <a:avLst/>
            </a:prstGeom>
            <a:noFill/>
            <a:ln w="19050">
              <a:solidFill>
                <a:srgbClr val="FF00FF"/>
              </a:solidFill>
              <a:round/>
              <a:headEnd/>
              <a:tailEnd/>
            </a:ln>
            <a:effectLst/>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sp>
          <p:nvSpPr>
            <p:cNvPr id="211257" name="Line 313"/>
            <p:cNvSpPr>
              <a:spLocks noChangeShapeType="1"/>
            </p:cNvSpPr>
            <p:nvPr/>
          </p:nvSpPr>
          <p:spPr bwMode="auto">
            <a:xfrm>
              <a:off x="7650" y="8840"/>
              <a:ext cx="2004" cy="2654"/>
            </a:xfrm>
            <a:prstGeom prst="line">
              <a:avLst/>
            </a:prstGeom>
            <a:noFill/>
            <a:ln w="19050">
              <a:solidFill>
                <a:srgbClr val="FF00FF"/>
              </a:solidFill>
              <a:round/>
              <a:headEnd/>
              <a:tailEnd/>
            </a:ln>
          </p:spPr>
          <p:txBody>
            <a:bodyPr vert="horz" wrap="square" lIns="91440" tIns="45720" rIns="91440" bIns="45720" numCol="1" anchor="t" anchorCtr="0" compatLnSpc="1">
              <a:prstTxWarp prst="textNoShape">
                <a:avLst/>
              </a:prstTxWarp>
            </a:bodyPr>
            <a:lstStyle/>
            <a:p>
              <a:endParaRPr lang="zh-CN" altLang="en-US" sz="1400">
                <a:solidFill>
                  <a:srgbClr val="000000"/>
                </a:solidFill>
                <a:latin typeface="Times New Roman" pitchFamily="18" charset="0"/>
                <a:cs typeface="Times New Roman" pitchFamily="18"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2"/>
          <p:cNvPicPr>
            <a:picLocks noChangeAspect="1" noChangeArrowheads="1"/>
          </p:cNvPicPr>
          <p:nvPr/>
        </p:nvPicPr>
        <p:blipFill>
          <a:blip r:embed="rId2"/>
          <a:srcRect/>
          <a:stretch>
            <a:fillRect/>
          </a:stretch>
        </p:blipFill>
        <p:spPr bwMode="auto">
          <a:xfrm>
            <a:off x="214282" y="279346"/>
            <a:ext cx="8929718" cy="3756071"/>
          </a:xfrm>
          <a:prstGeom prst="rect">
            <a:avLst/>
          </a:prstGeom>
          <a:noFill/>
          <a:ln w="9525">
            <a:noFill/>
            <a:miter lim="800000"/>
            <a:headEnd/>
            <a:tailEnd/>
          </a:ln>
          <a:effectLst/>
        </p:spPr>
      </p:pic>
      <p:sp>
        <p:nvSpPr>
          <p:cNvPr id="3" name="TextBox 2"/>
          <p:cNvSpPr txBox="1"/>
          <p:nvPr/>
        </p:nvSpPr>
        <p:spPr>
          <a:xfrm>
            <a:off x="357158" y="2571744"/>
            <a:ext cx="1285884" cy="757130"/>
          </a:xfrm>
          <a:prstGeom prst="rect">
            <a:avLst/>
          </a:prstGeom>
          <a:solidFill>
            <a:schemeClr val="tx1"/>
          </a:solidFill>
        </p:spPr>
        <p:txBody>
          <a:bodyPr wrap="square" rtlCol="0">
            <a:spAutoFit/>
          </a:bodyPr>
          <a:lstStyle/>
          <a:p>
            <a:pPr>
              <a:buNone/>
            </a:pPr>
            <a:r>
              <a:rPr lang="en-US" altLang="zh-CN" sz="2400" dirty="0" smtClean="0">
                <a:solidFill>
                  <a:schemeClr val="accent2">
                    <a:lumMod val="75000"/>
                  </a:schemeClr>
                </a:solidFill>
                <a:effectLst/>
                <a:latin typeface="Times New Roman" pitchFamily="18" charset="0"/>
                <a:cs typeface="Times New Roman" pitchFamily="18" charset="0"/>
              </a:rPr>
              <a:t>Rainfall</a:t>
            </a:r>
            <a:r>
              <a:rPr lang="en-US" altLang="zh-CN" sz="2400" dirty="0" smtClean="0">
                <a:solidFill>
                  <a:schemeClr val="accent2">
                    <a:lumMod val="75000"/>
                  </a:schemeClr>
                </a:solidFill>
                <a:latin typeface="Times New Roman" pitchFamily="18" charset="0"/>
                <a:cs typeface="Times New Roman" pitchFamily="18" charset="0"/>
              </a:rPr>
              <a:t> </a:t>
            </a:r>
            <a:r>
              <a:rPr lang="en-US" altLang="zh-CN" sz="2400" dirty="0" smtClean="0">
                <a:solidFill>
                  <a:schemeClr val="accent2">
                    <a:lumMod val="75000"/>
                  </a:schemeClr>
                </a:solidFill>
                <a:effectLst/>
                <a:latin typeface="Times New Roman" pitchFamily="18" charset="0"/>
                <a:cs typeface="Times New Roman" pitchFamily="18" charset="0"/>
              </a:rPr>
              <a:t>gage</a:t>
            </a:r>
            <a:endParaRPr lang="zh-CN" altLang="en-US" sz="2400" dirty="0">
              <a:solidFill>
                <a:schemeClr val="accent2">
                  <a:lumMod val="75000"/>
                </a:schemeClr>
              </a:solidFill>
              <a:effectLst/>
              <a:latin typeface="Times New Roman" pitchFamily="18" charset="0"/>
              <a:cs typeface="Times New Roman" pitchFamily="18" charset="0"/>
            </a:endParaRPr>
          </a:p>
        </p:txBody>
      </p:sp>
      <p:sp>
        <p:nvSpPr>
          <p:cNvPr id="4" name="TextBox 3"/>
          <p:cNvSpPr txBox="1"/>
          <p:nvPr/>
        </p:nvSpPr>
        <p:spPr>
          <a:xfrm>
            <a:off x="2675210" y="2571744"/>
            <a:ext cx="1285884" cy="757130"/>
          </a:xfrm>
          <a:prstGeom prst="rect">
            <a:avLst/>
          </a:prstGeom>
          <a:solidFill>
            <a:srgbClr val="CEFEFD"/>
          </a:solidFill>
        </p:spPr>
        <p:txBody>
          <a:bodyPr wrap="square" rtlCol="0">
            <a:spAutoFit/>
          </a:bodyPr>
          <a:lstStyle/>
          <a:p>
            <a:pPr>
              <a:buNone/>
            </a:pPr>
            <a:r>
              <a:rPr lang="en-US" altLang="zh-CN" sz="1600" dirty="0" smtClean="0"/>
              <a:t>Terminals for remote monitoring</a:t>
            </a:r>
            <a:endParaRPr lang="zh-CN" altLang="en-US" sz="1600" dirty="0"/>
          </a:p>
        </p:txBody>
      </p:sp>
      <p:sp>
        <p:nvSpPr>
          <p:cNvPr id="5" name="TextBox 4"/>
          <p:cNvSpPr txBox="1"/>
          <p:nvPr/>
        </p:nvSpPr>
        <p:spPr>
          <a:xfrm>
            <a:off x="4500562" y="1928802"/>
            <a:ext cx="1643074" cy="535531"/>
          </a:xfrm>
          <a:prstGeom prst="rect">
            <a:avLst/>
          </a:prstGeom>
          <a:solidFill>
            <a:schemeClr val="tx1"/>
          </a:solidFill>
        </p:spPr>
        <p:txBody>
          <a:bodyPr wrap="square" rtlCol="0">
            <a:spAutoFit/>
          </a:bodyPr>
          <a:lstStyle/>
          <a:p>
            <a:pPr>
              <a:buNone/>
            </a:pPr>
            <a:r>
              <a:rPr lang="en-US" altLang="zh-CN" sz="1600" dirty="0" smtClean="0">
                <a:solidFill>
                  <a:schemeClr val="accent2">
                    <a:lumMod val="75000"/>
                  </a:schemeClr>
                </a:solidFill>
                <a:effectLst/>
                <a:latin typeface="Times New Roman" pitchFamily="18" charset="0"/>
                <a:cs typeface="Times New Roman" pitchFamily="18" charset="0"/>
              </a:rPr>
              <a:t>Communication terminals</a:t>
            </a:r>
            <a:endParaRPr lang="zh-CN" altLang="en-US" sz="1600" dirty="0">
              <a:solidFill>
                <a:schemeClr val="accent2">
                  <a:lumMod val="75000"/>
                </a:schemeClr>
              </a:solidFill>
              <a:effectLst/>
              <a:latin typeface="Times New Roman" pitchFamily="18" charset="0"/>
              <a:cs typeface="Times New Roman" pitchFamily="18" charset="0"/>
            </a:endParaRPr>
          </a:p>
        </p:txBody>
      </p:sp>
      <p:sp>
        <p:nvSpPr>
          <p:cNvPr id="6" name="TextBox 5"/>
          <p:cNvSpPr txBox="1"/>
          <p:nvPr/>
        </p:nvSpPr>
        <p:spPr>
          <a:xfrm>
            <a:off x="6929454" y="285728"/>
            <a:ext cx="1643074" cy="535531"/>
          </a:xfrm>
          <a:prstGeom prst="rect">
            <a:avLst/>
          </a:prstGeom>
          <a:solidFill>
            <a:schemeClr val="tx1"/>
          </a:solidFill>
        </p:spPr>
        <p:txBody>
          <a:bodyPr wrap="square" rtlCol="0">
            <a:spAutoFit/>
          </a:bodyPr>
          <a:lstStyle/>
          <a:p>
            <a:pPr>
              <a:buNone/>
            </a:pPr>
            <a:r>
              <a:rPr lang="en-US" altLang="zh-CN" sz="1600" dirty="0" smtClean="0">
                <a:solidFill>
                  <a:schemeClr val="accent2">
                    <a:lumMod val="75000"/>
                  </a:schemeClr>
                </a:solidFill>
                <a:effectLst/>
                <a:latin typeface="Times New Roman" pitchFamily="18" charset="0"/>
                <a:cs typeface="Times New Roman" pitchFamily="18" charset="0"/>
              </a:rPr>
              <a:t>Solar energy board</a:t>
            </a:r>
            <a:endParaRPr lang="zh-CN" altLang="en-US" sz="1600" dirty="0">
              <a:solidFill>
                <a:schemeClr val="accent2">
                  <a:lumMod val="75000"/>
                </a:schemeClr>
              </a:solidFill>
              <a:effectLst/>
              <a:latin typeface="Times New Roman" pitchFamily="18" charset="0"/>
              <a:cs typeface="Times New Roman" pitchFamily="18" charset="0"/>
            </a:endParaRPr>
          </a:p>
        </p:txBody>
      </p:sp>
      <p:sp>
        <p:nvSpPr>
          <p:cNvPr id="7" name="TextBox 6"/>
          <p:cNvSpPr txBox="1"/>
          <p:nvPr/>
        </p:nvSpPr>
        <p:spPr>
          <a:xfrm>
            <a:off x="6500826" y="2186375"/>
            <a:ext cx="1571636" cy="286232"/>
          </a:xfrm>
          <a:prstGeom prst="rect">
            <a:avLst/>
          </a:prstGeom>
          <a:solidFill>
            <a:schemeClr val="tx1"/>
          </a:solidFill>
        </p:spPr>
        <p:txBody>
          <a:bodyPr wrap="square" rtlCol="0">
            <a:spAutoFit/>
          </a:bodyPr>
          <a:lstStyle/>
          <a:p>
            <a:pPr>
              <a:buNone/>
            </a:pPr>
            <a:r>
              <a:rPr lang="en-US" altLang="zh-CN" sz="1400" dirty="0" smtClean="0">
                <a:solidFill>
                  <a:schemeClr val="accent2">
                    <a:lumMod val="75000"/>
                  </a:schemeClr>
                </a:solidFill>
                <a:effectLst/>
                <a:latin typeface="Times New Roman" pitchFamily="18" charset="0"/>
                <a:cs typeface="Times New Roman" pitchFamily="18" charset="0"/>
              </a:rPr>
              <a:t>Charge controller</a:t>
            </a:r>
            <a:endParaRPr lang="zh-CN" altLang="en-US" sz="1400" dirty="0">
              <a:solidFill>
                <a:schemeClr val="accent2">
                  <a:lumMod val="75000"/>
                </a:schemeClr>
              </a:solidFill>
              <a:effectLst/>
              <a:latin typeface="Times New Roman" pitchFamily="18" charset="0"/>
              <a:cs typeface="Times New Roman" pitchFamily="18" charset="0"/>
            </a:endParaRPr>
          </a:p>
        </p:txBody>
      </p:sp>
      <p:sp>
        <p:nvSpPr>
          <p:cNvPr id="8" name="TextBox 7"/>
          <p:cNvSpPr txBox="1"/>
          <p:nvPr/>
        </p:nvSpPr>
        <p:spPr>
          <a:xfrm>
            <a:off x="8072462" y="3286124"/>
            <a:ext cx="1071538" cy="535531"/>
          </a:xfrm>
          <a:prstGeom prst="rect">
            <a:avLst/>
          </a:prstGeom>
          <a:solidFill>
            <a:schemeClr val="tx1"/>
          </a:solidFill>
        </p:spPr>
        <p:txBody>
          <a:bodyPr wrap="square" rtlCol="0">
            <a:spAutoFit/>
          </a:bodyPr>
          <a:lstStyle/>
          <a:p>
            <a:pPr>
              <a:buNone/>
            </a:pPr>
            <a:r>
              <a:rPr lang="en-US" altLang="zh-CN" sz="1600" dirty="0" smtClean="0">
                <a:solidFill>
                  <a:schemeClr val="accent2">
                    <a:lumMod val="75000"/>
                  </a:schemeClr>
                </a:solidFill>
                <a:effectLst/>
                <a:latin typeface="Times New Roman" pitchFamily="18" charset="0"/>
                <a:cs typeface="Times New Roman" pitchFamily="18" charset="0"/>
              </a:rPr>
              <a:t>Electricity Storage</a:t>
            </a:r>
            <a:endParaRPr lang="zh-CN" altLang="en-US" sz="1600" dirty="0">
              <a:solidFill>
                <a:schemeClr val="accent2">
                  <a:lumMod val="75000"/>
                </a:schemeClr>
              </a:solidFill>
              <a:effectLst/>
              <a:latin typeface="Times New Roman" pitchFamily="18" charset="0"/>
              <a:cs typeface="Times New Roman" pitchFamily="18" charset="0"/>
            </a:endParaRPr>
          </a:p>
        </p:txBody>
      </p:sp>
      <p:pic>
        <p:nvPicPr>
          <p:cNvPr id="211971" name="Picture 3" descr="D:\山洪灾害\江西调研\102LEICA\L1020078.JPG"/>
          <p:cNvPicPr>
            <a:picLocks noChangeAspect="1" noChangeArrowheads="1"/>
          </p:cNvPicPr>
          <p:nvPr/>
        </p:nvPicPr>
        <p:blipFill>
          <a:blip r:embed="rId3" cstate="print"/>
          <a:srcRect/>
          <a:stretch>
            <a:fillRect/>
          </a:stretch>
        </p:blipFill>
        <p:spPr bwMode="auto">
          <a:xfrm>
            <a:off x="357158" y="4071942"/>
            <a:ext cx="4500594" cy="2531363"/>
          </a:xfrm>
          <a:prstGeom prst="rect">
            <a:avLst/>
          </a:prstGeom>
          <a:noFill/>
        </p:spPr>
      </p:pic>
      <p:pic>
        <p:nvPicPr>
          <p:cNvPr id="241666" name="Picture 2"/>
          <p:cNvPicPr>
            <a:picLocks noChangeAspect="1" noChangeArrowheads="1"/>
          </p:cNvPicPr>
          <p:nvPr/>
        </p:nvPicPr>
        <p:blipFill>
          <a:blip r:embed="rId4"/>
          <a:srcRect/>
          <a:stretch>
            <a:fillRect/>
          </a:stretch>
        </p:blipFill>
        <p:spPr bwMode="auto">
          <a:xfrm>
            <a:off x="5072066" y="4143788"/>
            <a:ext cx="3143272" cy="251843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监测预警"/>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Grp="1" noRot="1" noChangeArrowheads="1"/>
          </p:cNvSpPr>
          <p:nvPr>
            <p:ph type="title" sz="quarter"/>
          </p:nvPr>
        </p:nvSpPr>
        <p:spPr>
          <a:xfrm>
            <a:off x="642910" y="357166"/>
            <a:ext cx="7543800" cy="603250"/>
          </a:xfrm>
        </p:spPr>
        <p:txBody>
          <a:bodyPr/>
          <a:lstStyle/>
          <a:p>
            <a:r>
              <a:rPr lang="en-US" altLang="zh-CN" dirty="0" smtClean="0">
                <a:solidFill>
                  <a:schemeClr val="accent2">
                    <a:lumMod val="75000"/>
                  </a:schemeClr>
                </a:solidFill>
                <a:effectLst/>
                <a:latin typeface="Times New Roman" pitchFamily="18" charset="0"/>
                <a:ea typeface="黑体" pitchFamily="2" charset="-122"/>
                <a:cs typeface="Times New Roman" pitchFamily="18" charset="0"/>
              </a:rPr>
              <a:t>Routine observation</a:t>
            </a:r>
            <a:endParaRPr lang="zh-CN" altLang="en-US" dirty="0">
              <a:solidFill>
                <a:schemeClr val="accent2">
                  <a:lumMod val="75000"/>
                </a:schemeClr>
              </a:solidFill>
              <a:effectLst/>
              <a:latin typeface="Times New Roman" pitchFamily="18" charset="0"/>
              <a:ea typeface="黑体" pitchFamily="2" charset="-122"/>
              <a:cs typeface="Times New Roman" pitchFamily="18" charset="0"/>
            </a:endParaRPr>
          </a:p>
        </p:txBody>
      </p:sp>
      <p:pic>
        <p:nvPicPr>
          <p:cNvPr id="67587" name="Picture 3" descr="DSC03072"/>
          <p:cNvPicPr>
            <a:picLocks noGrp="1" noChangeAspect="1" noChangeArrowheads="1"/>
          </p:cNvPicPr>
          <p:nvPr>
            <p:ph sz="quarter" idx="4"/>
          </p:nvPr>
        </p:nvPicPr>
        <p:blipFill>
          <a:blip r:embed="rId3"/>
          <a:srcRect/>
          <a:stretch>
            <a:fillRect/>
          </a:stretch>
        </p:blipFill>
        <p:spPr>
          <a:xfrm>
            <a:off x="5254625" y="3932238"/>
            <a:ext cx="2990850" cy="2166937"/>
          </a:xfrm>
          <a:noFill/>
          <a:ln/>
        </p:spPr>
      </p:pic>
      <p:pic>
        <p:nvPicPr>
          <p:cNvPr id="67588" name="Picture 4" descr="DSC03050"/>
          <p:cNvPicPr>
            <a:picLocks noGrp="1" noChangeAspect="1" noChangeArrowheads="1"/>
          </p:cNvPicPr>
          <p:nvPr>
            <p:ph sz="quarter" idx="1"/>
          </p:nvPr>
        </p:nvPicPr>
        <p:blipFill>
          <a:blip r:embed="rId4"/>
          <a:srcRect/>
          <a:stretch>
            <a:fillRect/>
          </a:stretch>
        </p:blipFill>
        <p:spPr>
          <a:xfrm>
            <a:off x="898525" y="1600200"/>
            <a:ext cx="2990850" cy="1797050"/>
          </a:xfrm>
          <a:noFill/>
          <a:ln/>
        </p:spPr>
      </p:pic>
      <p:pic>
        <p:nvPicPr>
          <p:cNvPr id="67589" name="Picture 5" descr="预警站点观测"/>
          <p:cNvPicPr>
            <a:picLocks noGrp="1" noChangeAspect="1" noChangeArrowheads="1"/>
          </p:cNvPicPr>
          <p:nvPr>
            <p:ph sz="quarter" idx="2"/>
          </p:nvPr>
        </p:nvPicPr>
        <p:blipFill>
          <a:blip r:embed="rId5"/>
          <a:srcRect/>
          <a:stretch>
            <a:fillRect/>
          </a:stretch>
        </p:blipFill>
        <p:spPr>
          <a:xfrm>
            <a:off x="5246688" y="1600200"/>
            <a:ext cx="3019425" cy="1797050"/>
          </a:xfrm>
          <a:noFill/>
          <a:ln/>
        </p:spPr>
      </p:pic>
      <p:pic>
        <p:nvPicPr>
          <p:cNvPr id="67590" name="Picture 6" descr="PICT0103"/>
          <p:cNvPicPr>
            <a:picLocks noGrp="1" noChangeAspect="1" noChangeArrowheads="1"/>
          </p:cNvPicPr>
          <p:nvPr>
            <p:ph sz="quarter" idx="3"/>
          </p:nvPr>
        </p:nvPicPr>
        <p:blipFill>
          <a:blip r:embed="rId6"/>
          <a:srcRect/>
          <a:stretch>
            <a:fillRect/>
          </a:stretch>
        </p:blipFill>
        <p:spPr>
          <a:xfrm>
            <a:off x="898525" y="3932238"/>
            <a:ext cx="2990850" cy="2166937"/>
          </a:xfrm>
          <a:noFill/>
          <a:ln/>
        </p:spPr>
      </p:pic>
      <p:sp>
        <p:nvSpPr>
          <p:cNvPr id="67591" name="Rectangle 7"/>
          <p:cNvSpPr>
            <a:spLocks noChangeArrowheads="1"/>
          </p:cNvSpPr>
          <p:nvPr/>
        </p:nvSpPr>
        <p:spPr bwMode="auto">
          <a:xfrm>
            <a:off x="1000100" y="3429000"/>
            <a:ext cx="2139950" cy="397032"/>
          </a:xfrm>
          <a:prstGeom prst="rect">
            <a:avLst/>
          </a:prstGeom>
          <a:noFill/>
          <a:ln w="9525">
            <a:noFill/>
            <a:miter lim="800000"/>
            <a:headEnd/>
            <a:tailEnd/>
          </a:ln>
          <a:effectLst/>
        </p:spPr>
        <p:txBody>
          <a:bodyPr>
            <a:spAutoFit/>
          </a:bodyPr>
          <a:lstStyle/>
          <a:p>
            <a:pPr algn="ctr"/>
            <a:r>
              <a:rPr lang="en-US" altLang="zh-CN" sz="2200" dirty="0" smtClean="0">
                <a:effectLst/>
                <a:latin typeface="Times New Roman" pitchFamily="18" charset="0"/>
                <a:ea typeface="黑体" pitchFamily="2" charset="-122"/>
                <a:cs typeface="Times New Roman" pitchFamily="18" charset="0"/>
              </a:rPr>
              <a:t>Cracks</a:t>
            </a:r>
            <a:endParaRPr lang="zh-CN" altLang="en-US" sz="2200" dirty="0">
              <a:effectLst/>
              <a:latin typeface="Times New Roman" pitchFamily="18" charset="0"/>
              <a:ea typeface="黑体" pitchFamily="2" charset="-122"/>
              <a:cs typeface="Times New Roman" pitchFamily="18" charset="0"/>
            </a:endParaRPr>
          </a:p>
        </p:txBody>
      </p:sp>
      <p:sp>
        <p:nvSpPr>
          <p:cNvPr id="67592" name="Rectangle 8"/>
          <p:cNvSpPr>
            <a:spLocks noChangeArrowheads="1"/>
          </p:cNvSpPr>
          <p:nvPr/>
        </p:nvSpPr>
        <p:spPr bwMode="auto">
          <a:xfrm>
            <a:off x="5357818" y="3357562"/>
            <a:ext cx="1643399" cy="397032"/>
          </a:xfrm>
          <a:prstGeom prst="rect">
            <a:avLst/>
          </a:prstGeom>
          <a:noFill/>
          <a:ln w="9525">
            <a:noFill/>
            <a:miter lim="800000"/>
            <a:headEnd/>
            <a:tailEnd/>
          </a:ln>
          <a:effectLst/>
        </p:spPr>
        <p:txBody>
          <a:bodyPr wrap="none">
            <a:spAutoFit/>
          </a:bodyPr>
          <a:lstStyle/>
          <a:p>
            <a:r>
              <a:rPr lang="en-US" altLang="zh-CN" sz="2200" dirty="0" smtClean="0">
                <a:effectLst/>
                <a:latin typeface="Times New Roman" pitchFamily="18" charset="0"/>
                <a:ea typeface="黑体" pitchFamily="2" charset="-122"/>
                <a:cs typeface="Times New Roman" pitchFamily="18" charset="0"/>
              </a:rPr>
              <a:t>Debris flow</a:t>
            </a:r>
            <a:endParaRPr lang="zh-CN" altLang="en-US" sz="2200" dirty="0">
              <a:effectLst/>
              <a:latin typeface="Times New Roman" pitchFamily="18" charset="0"/>
              <a:ea typeface="黑体" pitchFamily="2" charset="-122"/>
              <a:cs typeface="Times New Roman" pitchFamily="18" charset="0"/>
            </a:endParaRPr>
          </a:p>
        </p:txBody>
      </p:sp>
      <p:sp>
        <p:nvSpPr>
          <p:cNvPr id="67593" name="Rectangle 9"/>
          <p:cNvSpPr>
            <a:spLocks noChangeArrowheads="1"/>
          </p:cNvSpPr>
          <p:nvPr/>
        </p:nvSpPr>
        <p:spPr bwMode="auto">
          <a:xfrm>
            <a:off x="1142976" y="6143644"/>
            <a:ext cx="2428892" cy="397032"/>
          </a:xfrm>
          <a:prstGeom prst="rect">
            <a:avLst/>
          </a:prstGeom>
          <a:noFill/>
          <a:ln w="9525">
            <a:noFill/>
            <a:miter lim="800000"/>
            <a:headEnd/>
            <a:tailEnd/>
          </a:ln>
          <a:effectLst/>
        </p:spPr>
        <p:txBody>
          <a:bodyPr wrap="square">
            <a:spAutoFit/>
          </a:bodyPr>
          <a:lstStyle/>
          <a:p>
            <a:r>
              <a:rPr lang="en-US" altLang="zh-CN" sz="2200" dirty="0" smtClean="0">
                <a:effectLst/>
                <a:latin typeface="Times New Roman" pitchFamily="18" charset="0"/>
                <a:ea typeface="黑体" pitchFamily="2" charset="-122"/>
                <a:cs typeface="Times New Roman" pitchFamily="18" charset="0"/>
              </a:rPr>
              <a:t>Rainfall gage</a:t>
            </a:r>
            <a:endParaRPr lang="zh-CN" altLang="en-US" sz="2200" dirty="0">
              <a:effectLst/>
              <a:latin typeface="Times New Roman" pitchFamily="18" charset="0"/>
              <a:ea typeface="黑体" pitchFamily="2" charset="-122"/>
              <a:cs typeface="Times New Roman" pitchFamily="18" charset="0"/>
            </a:endParaRPr>
          </a:p>
        </p:txBody>
      </p:sp>
      <p:sp>
        <p:nvSpPr>
          <p:cNvPr id="67594" name="Rectangle 10"/>
          <p:cNvSpPr>
            <a:spLocks noChangeArrowheads="1"/>
          </p:cNvSpPr>
          <p:nvPr/>
        </p:nvSpPr>
        <p:spPr bwMode="auto">
          <a:xfrm>
            <a:off x="5214942" y="6072206"/>
            <a:ext cx="2978150" cy="397032"/>
          </a:xfrm>
          <a:prstGeom prst="rect">
            <a:avLst/>
          </a:prstGeom>
          <a:noFill/>
          <a:ln w="9525">
            <a:noFill/>
            <a:miter lim="800000"/>
            <a:headEnd/>
            <a:tailEnd/>
          </a:ln>
          <a:effectLst/>
        </p:spPr>
        <p:txBody>
          <a:bodyPr>
            <a:spAutoFit/>
          </a:bodyPr>
          <a:lstStyle/>
          <a:p>
            <a:r>
              <a:rPr lang="en-US" altLang="zh-CN" sz="2200" dirty="0" smtClean="0">
                <a:effectLst/>
                <a:latin typeface="Times New Roman" pitchFamily="18" charset="0"/>
                <a:ea typeface="黑体" pitchFamily="2" charset="-122"/>
                <a:cs typeface="Times New Roman" pitchFamily="18" charset="0"/>
              </a:rPr>
              <a:t>Displacement </a:t>
            </a:r>
            <a:endParaRPr lang="zh-CN" altLang="en-US" sz="2200" dirty="0">
              <a:effectLst/>
              <a:latin typeface="Times New Roman" pitchFamily="18" charset="0"/>
              <a:ea typeface="黑体" pitchFamily="2" charset="-122"/>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7588"/>
                                        </p:tgtEl>
                                        <p:attrNameLst>
                                          <p:attrName>style.visibility</p:attrName>
                                        </p:attrNameLst>
                                      </p:cBhvr>
                                      <p:to>
                                        <p:strVal val="visible"/>
                                      </p:to>
                                    </p:set>
                                    <p:anim calcmode="lin" valueType="num">
                                      <p:cBhvr additive="base">
                                        <p:cTn id="7" dur="500" fill="hold"/>
                                        <p:tgtEl>
                                          <p:spTgt spid="67588"/>
                                        </p:tgtEl>
                                        <p:attrNameLst>
                                          <p:attrName>ppt_x</p:attrName>
                                        </p:attrNameLst>
                                      </p:cBhvr>
                                      <p:tavLst>
                                        <p:tav tm="0">
                                          <p:val>
                                            <p:strVal val="#ppt_x"/>
                                          </p:val>
                                        </p:tav>
                                        <p:tav tm="100000">
                                          <p:val>
                                            <p:strVal val="#ppt_x"/>
                                          </p:val>
                                        </p:tav>
                                      </p:tavLst>
                                    </p:anim>
                                    <p:anim calcmode="lin" valueType="num">
                                      <p:cBhvr additive="base">
                                        <p:cTn id="8" dur="500" fill="hold"/>
                                        <p:tgtEl>
                                          <p:spTgt spid="6758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591"/>
                                        </p:tgtEl>
                                        <p:attrNameLst>
                                          <p:attrName>style.visibility</p:attrName>
                                        </p:attrNameLst>
                                      </p:cBhvr>
                                      <p:to>
                                        <p:strVal val="visible"/>
                                      </p:to>
                                    </p:set>
                                    <p:anim calcmode="lin" valueType="num">
                                      <p:cBhvr additive="base">
                                        <p:cTn id="12" dur="500" fill="hold"/>
                                        <p:tgtEl>
                                          <p:spTgt spid="67591"/>
                                        </p:tgtEl>
                                        <p:attrNameLst>
                                          <p:attrName>ppt_x</p:attrName>
                                        </p:attrNameLst>
                                      </p:cBhvr>
                                      <p:tavLst>
                                        <p:tav tm="0">
                                          <p:val>
                                            <p:strVal val="0-#ppt_w/2"/>
                                          </p:val>
                                        </p:tav>
                                        <p:tav tm="100000">
                                          <p:val>
                                            <p:strVal val="#ppt_x"/>
                                          </p:val>
                                        </p:tav>
                                      </p:tavLst>
                                    </p:anim>
                                    <p:anim calcmode="lin" valueType="num">
                                      <p:cBhvr additive="base">
                                        <p:cTn id="13" dur="500" fill="hold"/>
                                        <p:tgtEl>
                                          <p:spTgt spid="6759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 presetClass="entr" presetSubtype="0" fill="hold" nodeType="afterEffect">
                                  <p:stCondLst>
                                    <p:cond delay="0"/>
                                  </p:stCondLst>
                                  <p:childTnLst>
                                    <p:set>
                                      <p:cBhvr>
                                        <p:cTn id="16" dur="1" fill="hold">
                                          <p:stCondLst>
                                            <p:cond delay="499"/>
                                          </p:stCondLst>
                                        </p:cTn>
                                        <p:tgtEl>
                                          <p:spTgt spid="67590"/>
                                        </p:tgtEl>
                                        <p:attrNameLst>
                                          <p:attrName>style.visibility</p:attrName>
                                        </p:attrNameLst>
                                      </p:cBhvr>
                                      <p:to>
                                        <p:strVal val="visible"/>
                                      </p:to>
                                    </p:set>
                                  </p:childTnLst>
                                </p:cTn>
                              </p:par>
                            </p:childTnLst>
                          </p:cTn>
                        </p:par>
                        <p:par>
                          <p:cTn id="17" fill="hold">
                            <p:stCondLst>
                              <p:cond delay="1500"/>
                            </p:stCondLst>
                            <p:childTnLst>
                              <p:par>
                                <p:cTn id="18" presetID="2" presetClass="entr" presetSubtype="4" fill="hold" grpId="0" nodeType="afterEffect">
                                  <p:stCondLst>
                                    <p:cond delay="0"/>
                                  </p:stCondLst>
                                  <p:childTnLst>
                                    <p:set>
                                      <p:cBhvr>
                                        <p:cTn id="19" dur="1" fill="hold">
                                          <p:stCondLst>
                                            <p:cond delay="0"/>
                                          </p:stCondLst>
                                        </p:cTn>
                                        <p:tgtEl>
                                          <p:spTgt spid="67593"/>
                                        </p:tgtEl>
                                        <p:attrNameLst>
                                          <p:attrName>style.visibility</p:attrName>
                                        </p:attrNameLst>
                                      </p:cBhvr>
                                      <p:to>
                                        <p:strVal val="visible"/>
                                      </p:to>
                                    </p:set>
                                    <p:anim calcmode="lin" valueType="num">
                                      <p:cBhvr additive="base">
                                        <p:cTn id="20" dur="500" fill="hold"/>
                                        <p:tgtEl>
                                          <p:spTgt spid="67593"/>
                                        </p:tgtEl>
                                        <p:attrNameLst>
                                          <p:attrName>ppt_x</p:attrName>
                                        </p:attrNameLst>
                                      </p:cBhvr>
                                      <p:tavLst>
                                        <p:tav tm="0">
                                          <p:val>
                                            <p:strVal val="#ppt_x"/>
                                          </p:val>
                                        </p:tav>
                                        <p:tav tm="100000">
                                          <p:val>
                                            <p:strVal val="#ppt_x"/>
                                          </p:val>
                                        </p:tav>
                                      </p:tavLst>
                                    </p:anim>
                                    <p:anim calcmode="lin" valueType="num">
                                      <p:cBhvr additive="base">
                                        <p:cTn id="21" dur="500" fill="hold"/>
                                        <p:tgtEl>
                                          <p:spTgt spid="67593"/>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18" presetClass="entr" presetSubtype="12" fill="hold" nodeType="afterEffect">
                                  <p:stCondLst>
                                    <p:cond delay="0"/>
                                  </p:stCondLst>
                                  <p:childTnLst>
                                    <p:set>
                                      <p:cBhvr>
                                        <p:cTn id="24" dur="1" fill="hold">
                                          <p:stCondLst>
                                            <p:cond delay="0"/>
                                          </p:stCondLst>
                                        </p:cTn>
                                        <p:tgtEl>
                                          <p:spTgt spid="67589"/>
                                        </p:tgtEl>
                                        <p:attrNameLst>
                                          <p:attrName>style.visibility</p:attrName>
                                        </p:attrNameLst>
                                      </p:cBhvr>
                                      <p:to>
                                        <p:strVal val="visible"/>
                                      </p:to>
                                    </p:set>
                                    <p:animEffect transition="in" filter="strips(downLeft)">
                                      <p:cBhvr>
                                        <p:cTn id="25" dur="500"/>
                                        <p:tgtEl>
                                          <p:spTgt spid="67589"/>
                                        </p:tgtEl>
                                      </p:cBhvr>
                                    </p:animEffect>
                                  </p:childTnLst>
                                  <p:subTnLst>
                                    <p:audio>
                                      <p:cMediaNode>
                                        <p:cTn display="0" masterRel="sameClick">
                                          <p:stCondLst>
                                            <p:cond evt="begin" delay="0">
                                              <p:tn val="23"/>
                                            </p:cond>
                                          </p:stCondLst>
                                          <p:endCondLst>
                                            <p:cond evt="onStopAudio" delay="0">
                                              <p:tgtEl>
                                                <p:sldTgt/>
                                              </p:tgtEl>
                                            </p:cond>
                                          </p:endCondLst>
                                        </p:cTn>
                                        <p:tgtEl>
                                          <p:sndTgt r:embed="rId2" name="camera.wav" builtIn="1"/>
                                        </p:tgtEl>
                                      </p:cMediaNode>
                                    </p:audio>
                                  </p:subTnLst>
                                </p:cTn>
                              </p:par>
                            </p:childTnLst>
                          </p:cTn>
                        </p:par>
                        <p:par>
                          <p:cTn id="26" fill="hold">
                            <p:stCondLst>
                              <p:cond delay="2500"/>
                            </p:stCondLst>
                            <p:childTnLst>
                              <p:par>
                                <p:cTn id="27" presetID="2" presetClass="entr" presetSubtype="2" fill="hold" grpId="0" nodeType="afterEffect">
                                  <p:stCondLst>
                                    <p:cond delay="0"/>
                                  </p:stCondLst>
                                  <p:childTnLst>
                                    <p:set>
                                      <p:cBhvr>
                                        <p:cTn id="28" dur="1" fill="hold">
                                          <p:stCondLst>
                                            <p:cond delay="0"/>
                                          </p:stCondLst>
                                        </p:cTn>
                                        <p:tgtEl>
                                          <p:spTgt spid="67592"/>
                                        </p:tgtEl>
                                        <p:attrNameLst>
                                          <p:attrName>style.visibility</p:attrName>
                                        </p:attrNameLst>
                                      </p:cBhvr>
                                      <p:to>
                                        <p:strVal val="visible"/>
                                      </p:to>
                                    </p:set>
                                    <p:anim calcmode="lin" valueType="num">
                                      <p:cBhvr additive="base">
                                        <p:cTn id="29" dur="500" fill="hold"/>
                                        <p:tgtEl>
                                          <p:spTgt spid="67592"/>
                                        </p:tgtEl>
                                        <p:attrNameLst>
                                          <p:attrName>ppt_x</p:attrName>
                                        </p:attrNameLst>
                                      </p:cBhvr>
                                      <p:tavLst>
                                        <p:tav tm="0">
                                          <p:val>
                                            <p:strVal val="1+#ppt_w/2"/>
                                          </p:val>
                                        </p:tav>
                                        <p:tav tm="100000">
                                          <p:val>
                                            <p:strVal val="#ppt_x"/>
                                          </p:val>
                                        </p:tav>
                                      </p:tavLst>
                                    </p:anim>
                                    <p:anim calcmode="lin" valueType="num">
                                      <p:cBhvr additive="base">
                                        <p:cTn id="30" dur="500" fill="hold"/>
                                        <p:tgtEl>
                                          <p:spTgt spid="67592"/>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3" presetClass="entr" presetSubtype="10" fill="hold" nodeType="afterEffect">
                                  <p:stCondLst>
                                    <p:cond delay="0"/>
                                  </p:stCondLst>
                                  <p:childTnLst>
                                    <p:set>
                                      <p:cBhvr>
                                        <p:cTn id="33" dur="1" fill="hold">
                                          <p:stCondLst>
                                            <p:cond delay="0"/>
                                          </p:stCondLst>
                                        </p:cTn>
                                        <p:tgtEl>
                                          <p:spTgt spid="67587"/>
                                        </p:tgtEl>
                                        <p:attrNameLst>
                                          <p:attrName>style.visibility</p:attrName>
                                        </p:attrNameLst>
                                      </p:cBhvr>
                                      <p:to>
                                        <p:strVal val="visible"/>
                                      </p:to>
                                    </p:set>
                                    <p:animEffect transition="in" filter="blinds(horizontal)">
                                      <p:cBhvr>
                                        <p:cTn id="34" dur="500"/>
                                        <p:tgtEl>
                                          <p:spTgt spid="67587"/>
                                        </p:tgtEl>
                                      </p:cBhvr>
                                    </p:animEffect>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67594"/>
                                        </p:tgtEl>
                                        <p:attrNameLst>
                                          <p:attrName>style.visibility</p:attrName>
                                        </p:attrNameLst>
                                      </p:cBhvr>
                                      <p:to>
                                        <p:strVal val="visible"/>
                                      </p:to>
                                    </p:set>
                                    <p:anim calcmode="lin" valueType="num">
                                      <p:cBhvr additive="base">
                                        <p:cTn id="38" dur="500" fill="hold"/>
                                        <p:tgtEl>
                                          <p:spTgt spid="67594"/>
                                        </p:tgtEl>
                                        <p:attrNameLst>
                                          <p:attrName>ppt_x</p:attrName>
                                        </p:attrNameLst>
                                      </p:cBhvr>
                                      <p:tavLst>
                                        <p:tav tm="0">
                                          <p:val>
                                            <p:strVal val="#ppt_x"/>
                                          </p:val>
                                        </p:tav>
                                        <p:tav tm="100000">
                                          <p:val>
                                            <p:strVal val="#ppt_x"/>
                                          </p:val>
                                        </p:tav>
                                      </p:tavLst>
                                    </p:anim>
                                    <p:anim calcmode="lin" valueType="num">
                                      <p:cBhvr additive="base">
                                        <p:cTn id="39" dur="500" fill="hold"/>
                                        <p:tgtEl>
                                          <p:spTgt spid="675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1" grpId="0" autoUpdateAnimBg="0"/>
      <p:bldP spid="67592" grpId="0" autoUpdateAnimBg="0"/>
      <p:bldP spid="67593" grpId="0" autoUpdateAnimBg="0"/>
      <p:bldP spid="67594"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5" name="Picture 3" descr="DSC06367"/>
          <p:cNvPicPr>
            <a:picLocks noChangeAspect="1" noChangeArrowheads="1"/>
          </p:cNvPicPr>
          <p:nvPr/>
        </p:nvPicPr>
        <p:blipFill>
          <a:blip r:embed="rId2"/>
          <a:srcRect/>
          <a:stretch>
            <a:fillRect/>
          </a:stretch>
        </p:blipFill>
        <p:spPr bwMode="auto">
          <a:xfrm>
            <a:off x="0" y="0"/>
            <a:ext cx="5086350" cy="6781800"/>
          </a:xfrm>
          <a:prstGeom prst="rect">
            <a:avLst/>
          </a:prstGeom>
          <a:noFill/>
        </p:spPr>
      </p:pic>
      <p:pic>
        <p:nvPicPr>
          <p:cNvPr id="79876" name="Picture 4" descr="DSC06375"/>
          <p:cNvPicPr>
            <a:picLocks noChangeAspect="1" noChangeArrowheads="1"/>
          </p:cNvPicPr>
          <p:nvPr/>
        </p:nvPicPr>
        <p:blipFill>
          <a:blip r:embed="rId3"/>
          <a:srcRect/>
          <a:stretch>
            <a:fillRect/>
          </a:stretch>
        </p:blipFill>
        <p:spPr bwMode="auto">
          <a:xfrm>
            <a:off x="5257800" y="228600"/>
            <a:ext cx="3886200" cy="2914650"/>
          </a:xfrm>
          <a:prstGeom prst="rect">
            <a:avLst/>
          </a:prstGeom>
          <a:noFill/>
        </p:spPr>
      </p:pic>
      <p:pic>
        <p:nvPicPr>
          <p:cNvPr id="79877" name="Picture 5" descr="DSC06515"/>
          <p:cNvPicPr>
            <a:picLocks noChangeAspect="1" noChangeArrowheads="1"/>
          </p:cNvPicPr>
          <p:nvPr/>
        </p:nvPicPr>
        <p:blipFill>
          <a:blip r:embed="rId4"/>
          <a:srcRect/>
          <a:stretch>
            <a:fillRect/>
          </a:stretch>
        </p:blipFill>
        <p:spPr bwMode="auto">
          <a:xfrm>
            <a:off x="5257800" y="3733800"/>
            <a:ext cx="3886200" cy="291465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宁南 泥位1"/>
          <p:cNvPicPr>
            <a:picLocks noChangeAspect="1" noChangeArrowheads="1"/>
          </p:cNvPicPr>
          <p:nvPr/>
        </p:nvPicPr>
        <p:blipFill>
          <a:blip r:embed="rId2"/>
          <a:srcRect/>
          <a:stretch>
            <a:fillRect/>
          </a:stretch>
        </p:blipFill>
        <p:spPr bwMode="auto">
          <a:xfrm>
            <a:off x="228600" y="152400"/>
            <a:ext cx="4400550" cy="6553200"/>
          </a:xfrm>
          <a:prstGeom prst="rect">
            <a:avLst/>
          </a:prstGeom>
          <a:noFill/>
        </p:spPr>
      </p:pic>
      <p:pic>
        <p:nvPicPr>
          <p:cNvPr id="83971" name="Picture 3" descr="宁南预警站 自计式雨量"/>
          <p:cNvPicPr>
            <a:picLocks noChangeAspect="1" noChangeArrowheads="1"/>
          </p:cNvPicPr>
          <p:nvPr/>
        </p:nvPicPr>
        <p:blipFill>
          <a:blip r:embed="rId3"/>
          <a:srcRect/>
          <a:stretch>
            <a:fillRect/>
          </a:stretch>
        </p:blipFill>
        <p:spPr bwMode="auto">
          <a:xfrm>
            <a:off x="4714876" y="428604"/>
            <a:ext cx="4191000" cy="31242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2" descr="D:\山洪灾害\江西调研\102LEICA\L1020083.JPG"/>
          <p:cNvPicPr>
            <a:picLocks noChangeAspect="1" noChangeArrowheads="1"/>
          </p:cNvPicPr>
          <p:nvPr/>
        </p:nvPicPr>
        <p:blipFill>
          <a:blip r:embed="rId2" cstate="print"/>
          <a:srcRect/>
          <a:stretch>
            <a:fillRect/>
          </a:stretch>
        </p:blipFill>
        <p:spPr bwMode="auto">
          <a:xfrm>
            <a:off x="5000628" y="214290"/>
            <a:ext cx="3214416" cy="5715016"/>
          </a:xfrm>
          <a:prstGeom prst="rect">
            <a:avLst/>
          </a:prstGeom>
          <a:noFill/>
        </p:spPr>
      </p:pic>
      <p:pic>
        <p:nvPicPr>
          <p:cNvPr id="212995" name="Picture 3" descr="D:\山洪灾害\江西调研\102LEICA\L1020087.JPG"/>
          <p:cNvPicPr>
            <a:picLocks noChangeAspect="1" noChangeArrowheads="1"/>
          </p:cNvPicPr>
          <p:nvPr/>
        </p:nvPicPr>
        <p:blipFill>
          <a:blip r:embed="rId3" cstate="print"/>
          <a:srcRect/>
          <a:stretch>
            <a:fillRect/>
          </a:stretch>
        </p:blipFill>
        <p:spPr bwMode="auto">
          <a:xfrm>
            <a:off x="642910" y="142852"/>
            <a:ext cx="3239717" cy="5760000"/>
          </a:xfrm>
          <a:prstGeom prst="rect">
            <a:avLst/>
          </a:prstGeom>
          <a:noFill/>
        </p:spPr>
      </p:pic>
      <p:sp>
        <p:nvSpPr>
          <p:cNvPr id="4" name="TextBox 3"/>
          <p:cNvSpPr txBox="1"/>
          <p:nvPr/>
        </p:nvSpPr>
        <p:spPr>
          <a:xfrm>
            <a:off x="428596" y="5879271"/>
            <a:ext cx="4572032" cy="313932"/>
          </a:xfrm>
          <a:prstGeom prst="rect">
            <a:avLst/>
          </a:prstGeom>
          <a:noFill/>
        </p:spPr>
        <p:txBody>
          <a:bodyPr wrap="square" rtlCol="0">
            <a:spAutoFit/>
          </a:bodyPr>
          <a:lstStyle/>
          <a:p>
            <a:r>
              <a:rPr lang="en-US" altLang="zh-CN" sz="1600" dirty="0" smtClean="0"/>
              <a:t>Water level monitoring</a:t>
            </a:r>
            <a:endParaRPr lang="zh-CN" altLang="en-US" sz="1600" dirty="0"/>
          </a:p>
        </p:txBody>
      </p:sp>
      <p:sp>
        <p:nvSpPr>
          <p:cNvPr id="5" name="TextBox 4"/>
          <p:cNvSpPr txBox="1"/>
          <p:nvPr/>
        </p:nvSpPr>
        <p:spPr>
          <a:xfrm>
            <a:off x="5000628" y="6072206"/>
            <a:ext cx="3929090" cy="313932"/>
          </a:xfrm>
          <a:prstGeom prst="rect">
            <a:avLst/>
          </a:prstGeom>
          <a:noFill/>
        </p:spPr>
        <p:txBody>
          <a:bodyPr wrap="square" rtlCol="0">
            <a:spAutoFit/>
          </a:bodyPr>
          <a:lstStyle/>
          <a:p>
            <a:r>
              <a:rPr lang="en-US" altLang="zh-CN" sz="1600" dirty="0" smtClean="0"/>
              <a:t>Warning board for potential disaster</a:t>
            </a:r>
            <a:endParaRPr lang="zh-CN" altLang="en-US" sz="16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大源水24小时降雨320mm洪水风险图_清晰原图.jpg"/>
          <p:cNvPicPr>
            <a:picLocks noChangeAspect="1"/>
          </p:cNvPicPr>
          <p:nvPr/>
        </p:nvPicPr>
        <p:blipFill>
          <a:blip r:embed="rId2" cstate="print"/>
          <a:stretch>
            <a:fillRect/>
          </a:stretch>
        </p:blipFill>
        <p:spPr>
          <a:xfrm>
            <a:off x="4218952" y="0"/>
            <a:ext cx="4600864" cy="6500834"/>
          </a:xfrm>
          <a:prstGeom prst="rect">
            <a:avLst/>
          </a:prstGeom>
        </p:spPr>
      </p:pic>
      <p:sp>
        <p:nvSpPr>
          <p:cNvPr id="5" name="矩形 4"/>
          <p:cNvSpPr/>
          <p:nvPr/>
        </p:nvSpPr>
        <p:spPr>
          <a:xfrm>
            <a:off x="4214810" y="6417254"/>
            <a:ext cx="4572000" cy="258532"/>
          </a:xfrm>
          <a:prstGeom prst="rect">
            <a:avLst/>
          </a:prstGeom>
        </p:spPr>
        <p:txBody>
          <a:bodyPr>
            <a:spAutoFit/>
          </a:bodyPr>
          <a:lstStyle/>
          <a:p>
            <a:pPr algn="ctr"/>
            <a:r>
              <a:rPr lang="en-US" sz="1200" dirty="0"/>
              <a:t>Figure </a:t>
            </a:r>
            <a:r>
              <a:rPr lang="en-US" sz="1200" dirty="0" smtClean="0"/>
              <a:t>2: Flood Hazard Map</a:t>
            </a:r>
            <a:endParaRPr lang="zh-CN" altLang="en-US" sz="1200" dirty="0"/>
          </a:p>
        </p:txBody>
      </p:sp>
      <p:sp>
        <p:nvSpPr>
          <p:cNvPr id="6" name="矩形 5"/>
          <p:cNvSpPr/>
          <p:nvPr/>
        </p:nvSpPr>
        <p:spPr>
          <a:xfrm>
            <a:off x="214282" y="428604"/>
            <a:ext cx="3714776" cy="4530471"/>
          </a:xfrm>
          <a:prstGeom prst="rect">
            <a:avLst/>
          </a:prstGeom>
        </p:spPr>
        <p:txBody>
          <a:bodyPr wrap="square">
            <a:spAutoFit/>
          </a:bodyPr>
          <a:lstStyle/>
          <a:p>
            <a:r>
              <a:rPr lang="en-US" sz="2800" dirty="0" smtClean="0">
                <a:effectLst/>
              </a:rPr>
              <a:t>A sample of the flood inundation depth map</a:t>
            </a:r>
          </a:p>
          <a:p>
            <a:r>
              <a:rPr lang="en-US" sz="2800" dirty="0" smtClean="0">
                <a:effectLst/>
              </a:rPr>
              <a:t>The flood inundation depth is divided into 5 grades with different colors. </a:t>
            </a:r>
          </a:p>
          <a:p>
            <a:r>
              <a:rPr lang="en-US" sz="2800" dirty="0" smtClean="0">
                <a:effectLst/>
              </a:rPr>
              <a:t>Some additional data such as rainfall data, legends, and scale etc. </a:t>
            </a:r>
            <a:endParaRPr lang="zh-CN" altLang="en-US" sz="2800" dirty="0">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2" descr="D:\山洪灾害\江西调研\102LEICA\L1020042.JPG"/>
          <p:cNvPicPr>
            <a:picLocks noChangeAspect="1" noChangeArrowheads="1"/>
          </p:cNvPicPr>
          <p:nvPr/>
        </p:nvPicPr>
        <p:blipFill>
          <a:blip r:embed="rId2" cstate="print"/>
          <a:srcRect/>
          <a:stretch>
            <a:fillRect/>
          </a:stretch>
        </p:blipFill>
        <p:spPr bwMode="auto">
          <a:xfrm>
            <a:off x="0" y="0"/>
            <a:ext cx="9144522" cy="68580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descr="花潭防洪(喷） 拷贝"/>
          <p:cNvPicPr>
            <a:picLocks noChangeAspect="1" noChangeArrowheads="1"/>
          </p:cNvPicPr>
          <p:nvPr/>
        </p:nvPicPr>
        <p:blipFill>
          <a:blip r:embed="rId2" cstate="print"/>
          <a:srcRect/>
          <a:stretch>
            <a:fillRect/>
          </a:stretch>
        </p:blipFill>
        <p:spPr bwMode="auto">
          <a:xfrm>
            <a:off x="428596" y="-28721"/>
            <a:ext cx="7858148" cy="6886721"/>
          </a:xfrm>
          <a:prstGeom prst="rect">
            <a:avLst/>
          </a:prstGeom>
          <a:noFill/>
          <a:ln w="9525">
            <a:noFill/>
            <a:miter lim="800000"/>
            <a:headEnd/>
            <a:tailEnd/>
          </a:ln>
        </p:spPr>
      </p:pic>
      <p:sp>
        <p:nvSpPr>
          <p:cNvPr id="3" name="TextBox 2"/>
          <p:cNvSpPr txBox="1"/>
          <p:nvPr/>
        </p:nvSpPr>
        <p:spPr>
          <a:xfrm>
            <a:off x="714348" y="5857892"/>
            <a:ext cx="5214974" cy="535531"/>
          </a:xfrm>
          <a:prstGeom prst="rect">
            <a:avLst/>
          </a:prstGeom>
          <a:noFill/>
        </p:spPr>
        <p:txBody>
          <a:bodyPr wrap="square" rtlCol="0">
            <a:spAutoFit/>
          </a:bodyPr>
          <a:lstStyle/>
          <a:p>
            <a:r>
              <a:rPr lang="en-US" altLang="zh-CN" dirty="0" smtClean="0"/>
              <a:t>Roadmap for evacuation</a:t>
            </a:r>
            <a:endParaRPr lang="zh-CN" alt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
            <a:schemeClr val="hlink"/>
          </a:buClr>
          <a:buSzPct val="120000"/>
          <a:buFontTx/>
          <a:buChar char="•"/>
          <a:tabLst/>
          <a:defRPr kumimoji="0" lang="zh-CN" alt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ahom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
            <a:schemeClr val="hlink"/>
          </a:buClr>
          <a:buSzPct val="120000"/>
          <a:buFontTx/>
          <a:buChar char="•"/>
          <a:tabLst/>
          <a:defRPr kumimoji="0" lang="zh-CN" alt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ahoma" pitchFamily="34" charset="0"/>
            <a:ea typeface="宋体" pitchFamily="2" charset="-122"/>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CDESIGNO</Template>
  <TotalTime>5156</TotalTime>
  <Words>586</Words>
  <Application>Microsoft PowerPoint</Application>
  <PresentationFormat>全屏显示(4:3)</PresentationFormat>
  <Paragraphs>135</Paragraphs>
  <Slides>28</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28</vt:i4>
      </vt:variant>
    </vt:vector>
  </HeadingPairs>
  <TitlesOfParts>
    <vt:vector size="30" baseType="lpstr">
      <vt:lpstr>Ocean</vt:lpstr>
      <vt:lpstr>位图图像</vt:lpstr>
      <vt:lpstr>  Non-structural Measures  for Flash Flood and Debris Flow  Disaster Prevention</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Routine observation</vt:lpstr>
      <vt:lpstr>幻灯片 23</vt:lpstr>
      <vt:lpstr>幻灯片 24</vt:lpstr>
      <vt:lpstr>幻灯片 25</vt:lpstr>
      <vt:lpstr>幻灯片 26</vt:lpstr>
      <vt:lpstr>幻灯片 27</vt:lpstr>
      <vt:lpstr>幻灯片 28</vt:lpstr>
    </vt:vector>
  </TitlesOfParts>
  <Company>gjfb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kyang</dc:creator>
  <cp:lastModifiedBy>Lenovo User</cp:lastModifiedBy>
  <cp:revision>270</cp:revision>
  <dcterms:created xsi:type="dcterms:W3CDTF">2006-01-24T03:46:17Z</dcterms:created>
  <dcterms:modified xsi:type="dcterms:W3CDTF">2010-09-07T05:46:50Z</dcterms:modified>
</cp:coreProperties>
</file>